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 id="2147483738" r:id="rId2"/>
    <p:sldMasterId id="2147483648" r:id="rId3"/>
  </p:sldMasterIdLst>
  <p:notesMasterIdLst>
    <p:notesMasterId r:id="rId46"/>
  </p:notesMasterIdLst>
  <p:sldIdLst>
    <p:sldId id="256" r:id="rId4"/>
    <p:sldId id="257" r:id="rId5"/>
    <p:sldId id="259" r:id="rId6"/>
    <p:sldId id="260" r:id="rId7"/>
    <p:sldId id="298" r:id="rId8"/>
    <p:sldId id="261" r:id="rId9"/>
    <p:sldId id="262" r:id="rId10"/>
    <p:sldId id="263" r:id="rId11"/>
    <p:sldId id="264" r:id="rId12"/>
    <p:sldId id="265" r:id="rId13"/>
    <p:sldId id="299" r:id="rId14"/>
    <p:sldId id="266" r:id="rId15"/>
    <p:sldId id="267" r:id="rId16"/>
    <p:sldId id="268"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96" r:id="rId32"/>
    <p:sldId id="297" r:id="rId33"/>
    <p:sldId id="284" r:id="rId34"/>
    <p:sldId id="287" r:id="rId35"/>
    <p:sldId id="285" r:id="rId36"/>
    <p:sldId id="292" r:id="rId37"/>
    <p:sldId id="291" r:id="rId38"/>
    <p:sldId id="293" r:id="rId39"/>
    <p:sldId id="294" r:id="rId40"/>
    <p:sldId id="295" r:id="rId41"/>
    <p:sldId id="288" r:id="rId42"/>
    <p:sldId id="289" r:id="rId43"/>
    <p:sldId id="286" r:id="rId44"/>
    <p:sldId id="290" r:id="rId4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9FA065-274E-4804-B6F1-D9F7D8023B76}" v="10" dt="2024-02-18T20:43:26.5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263" autoAdjust="0"/>
  </p:normalViewPr>
  <p:slideViewPr>
    <p:cSldViewPr snapToGrid="0">
      <p:cViewPr varScale="1">
        <p:scale>
          <a:sx n="53" d="100"/>
          <a:sy n="53" d="100"/>
        </p:scale>
        <p:origin x="183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51"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abbe84a0-611b-406e-b251-e8b4b71c069a" providerId="ADAL" clId="{229FA065-274E-4804-B6F1-D9F7D8023B76}"/>
    <pc:docChg chg="custSel addSld delSld modSld sldOrd">
      <pc:chgData name="Pascalle Cup" userId="abbe84a0-611b-406e-b251-e8b4b71c069a" providerId="ADAL" clId="{229FA065-274E-4804-B6F1-D9F7D8023B76}" dt="2024-02-18T20:52:48.355" v="326" actId="27614"/>
      <pc:docMkLst>
        <pc:docMk/>
      </pc:docMkLst>
      <pc:sldChg chg="modSp mod">
        <pc:chgData name="Pascalle Cup" userId="abbe84a0-611b-406e-b251-e8b4b71c069a" providerId="ADAL" clId="{229FA065-274E-4804-B6F1-D9F7D8023B76}" dt="2024-02-18T20:33:30.712" v="105" actId="113"/>
        <pc:sldMkLst>
          <pc:docMk/>
          <pc:sldMk cId="1444330606" sldId="257"/>
        </pc:sldMkLst>
        <pc:spChg chg="mod">
          <ac:chgData name="Pascalle Cup" userId="abbe84a0-611b-406e-b251-e8b4b71c069a" providerId="ADAL" clId="{229FA065-274E-4804-B6F1-D9F7D8023B76}" dt="2024-02-18T20:33:30.712" v="105" actId="113"/>
          <ac:spMkLst>
            <pc:docMk/>
            <pc:sldMk cId="1444330606" sldId="257"/>
            <ac:spMk id="3" creationId="{F1EBDA47-406A-31F8-1D20-99AE6F70B04C}"/>
          </ac:spMkLst>
        </pc:spChg>
      </pc:sldChg>
      <pc:sldChg chg="del">
        <pc:chgData name="Pascalle Cup" userId="abbe84a0-611b-406e-b251-e8b4b71c069a" providerId="ADAL" clId="{229FA065-274E-4804-B6F1-D9F7D8023B76}" dt="2024-02-18T20:37:24.226" v="219" actId="47"/>
        <pc:sldMkLst>
          <pc:docMk/>
          <pc:sldMk cId="1828727268" sldId="258"/>
        </pc:sldMkLst>
      </pc:sldChg>
      <pc:sldChg chg="addSp delSp modSp mod setBg modNotesTx">
        <pc:chgData name="Pascalle Cup" userId="abbe84a0-611b-406e-b251-e8b4b71c069a" providerId="ADAL" clId="{229FA065-274E-4804-B6F1-D9F7D8023B76}" dt="2024-02-18T20:41:38.080" v="263" actId="20577"/>
        <pc:sldMkLst>
          <pc:docMk/>
          <pc:sldMk cId="441048716" sldId="265"/>
        </pc:sldMkLst>
        <pc:spChg chg="add">
          <ac:chgData name="Pascalle Cup" userId="abbe84a0-611b-406e-b251-e8b4b71c069a" providerId="ADAL" clId="{229FA065-274E-4804-B6F1-D9F7D8023B76}" dt="2024-02-18T20:41:20.468" v="231" actId="26606"/>
          <ac:spMkLst>
            <pc:docMk/>
            <pc:sldMk cId="441048716" sldId="265"/>
            <ac:spMk id="2055" creationId="{262ABC4B-37D8-4218-BDD8-6DF6A00C0C80}"/>
          </ac:spMkLst>
        </pc:spChg>
        <pc:picChg chg="del">
          <ac:chgData name="Pascalle Cup" userId="abbe84a0-611b-406e-b251-e8b4b71c069a" providerId="ADAL" clId="{229FA065-274E-4804-B6F1-D9F7D8023B76}" dt="2024-02-18T20:39:54.715" v="226" actId="478"/>
          <ac:picMkLst>
            <pc:docMk/>
            <pc:sldMk cId="441048716" sldId="265"/>
            <ac:picMk id="2" creationId="{279AC336-4DB9-434A-905D-341179E033F4}"/>
          </ac:picMkLst>
        </pc:picChg>
        <pc:picChg chg="del">
          <ac:chgData name="Pascalle Cup" userId="abbe84a0-611b-406e-b251-e8b4b71c069a" providerId="ADAL" clId="{229FA065-274E-4804-B6F1-D9F7D8023B76}" dt="2024-02-18T20:39:56.890" v="227" actId="478"/>
          <ac:picMkLst>
            <pc:docMk/>
            <pc:sldMk cId="441048716" sldId="265"/>
            <ac:picMk id="3" creationId="{0C81C6CF-0D05-47DA-B6D7-4020D98F59E2}"/>
          </ac:picMkLst>
        </pc:picChg>
        <pc:picChg chg="add mod ord">
          <ac:chgData name="Pascalle Cup" userId="abbe84a0-611b-406e-b251-e8b4b71c069a" providerId="ADAL" clId="{229FA065-274E-4804-B6F1-D9F7D8023B76}" dt="2024-02-18T20:41:20.468" v="231" actId="26606"/>
          <ac:picMkLst>
            <pc:docMk/>
            <pc:sldMk cId="441048716" sldId="265"/>
            <ac:picMk id="4" creationId="{07DED822-F26D-ECE5-FB12-7A16E082315A}"/>
          </ac:picMkLst>
        </pc:picChg>
        <pc:picChg chg="add mod">
          <ac:chgData name="Pascalle Cup" userId="abbe84a0-611b-406e-b251-e8b4b71c069a" providerId="ADAL" clId="{229FA065-274E-4804-B6F1-D9F7D8023B76}" dt="2024-02-18T20:41:20.468" v="231" actId="26606"/>
          <ac:picMkLst>
            <pc:docMk/>
            <pc:sldMk cId="441048716" sldId="265"/>
            <ac:picMk id="5" creationId="{C805F5DB-DD34-A662-3310-2714DC5AD351}"/>
          </ac:picMkLst>
        </pc:picChg>
        <pc:picChg chg="add mod ord">
          <ac:chgData name="Pascalle Cup" userId="abbe84a0-611b-406e-b251-e8b4b71c069a" providerId="ADAL" clId="{229FA065-274E-4804-B6F1-D9F7D8023B76}" dt="2024-02-18T20:41:20.468" v="231" actId="26606"/>
          <ac:picMkLst>
            <pc:docMk/>
            <pc:sldMk cId="441048716" sldId="265"/>
            <ac:picMk id="2050" creationId="{5DD05EDF-3656-0740-9466-E7F1354E3ACB}"/>
          </ac:picMkLst>
        </pc:picChg>
      </pc:sldChg>
      <pc:sldChg chg="modSp mod">
        <pc:chgData name="Pascalle Cup" userId="abbe84a0-611b-406e-b251-e8b4b71c069a" providerId="ADAL" clId="{229FA065-274E-4804-B6F1-D9F7D8023B76}" dt="2024-02-18T20:44:31.124" v="316" actId="1076"/>
        <pc:sldMkLst>
          <pc:docMk/>
          <pc:sldMk cId="779901871" sldId="267"/>
        </pc:sldMkLst>
        <pc:picChg chg="mod">
          <ac:chgData name="Pascalle Cup" userId="abbe84a0-611b-406e-b251-e8b4b71c069a" providerId="ADAL" clId="{229FA065-274E-4804-B6F1-D9F7D8023B76}" dt="2024-02-18T20:44:31.124" v="316" actId="1076"/>
          <ac:picMkLst>
            <pc:docMk/>
            <pc:sldMk cId="779901871" sldId="267"/>
            <ac:picMk id="2" creationId="{A5D4790F-AD24-4701-9B0B-28F9FD1461C0}"/>
          </ac:picMkLst>
        </pc:picChg>
      </pc:sldChg>
      <pc:sldChg chg="modSp mod">
        <pc:chgData name="Pascalle Cup" userId="abbe84a0-611b-406e-b251-e8b4b71c069a" providerId="ADAL" clId="{229FA065-274E-4804-B6F1-D9F7D8023B76}" dt="2024-02-18T20:52:06.263" v="319" actId="403"/>
        <pc:sldMkLst>
          <pc:docMk/>
          <pc:sldMk cId="2940927892" sldId="274"/>
        </pc:sldMkLst>
        <pc:spChg chg="mod">
          <ac:chgData name="Pascalle Cup" userId="abbe84a0-611b-406e-b251-e8b4b71c069a" providerId="ADAL" clId="{229FA065-274E-4804-B6F1-D9F7D8023B76}" dt="2024-02-18T20:45:07.104" v="317" actId="1076"/>
          <ac:spMkLst>
            <pc:docMk/>
            <pc:sldMk cId="2940927892" sldId="274"/>
            <ac:spMk id="2" creationId="{F78F843D-BE48-45F0-93CE-ADB43271DC9D}"/>
          </ac:spMkLst>
        </pc:spChg>
        <pc:spChg chg="mod">
          <ac:chgData name="Pascalle Cup" userId="abbe84a0-611b-406e-b251-e8b4b71c069a" providerId="ADAL" clId="{229FA065-274E-4804-B6F1-D9F7D8023B76}" dt="2024-02-18T20:52:06.263" v="319" actId="403"/>
          <ac:spMkLst>
            <pc:docMk/>
            <pc:sldMk cId="2940927892" sldId="274"/>
            <ac:spMk id="3" creationId="{6996843A-5EAD-4A27-ACB0-69F8117ABCFD}"/>
          </ac:spMkLst>
        </pc:spChg>
      </pc:sldChg>
      <pc:sldChg chg="modSp mod">
        <pc:chgData name="Pascalle Cup" userId="abbe84a0-611b-406e-b251-e8b4b71c069a" providerId="ADAL" clId="{229FA065-274E-4804-B6F1-D9F7D8023B76}" dt="2024-02-18T20:34:58.062" v="218" actId="20577"/>
        <pc:sldMkLst>
          <pc:docMk/>
          <pc:sldMk cId="1417614560" sldId="284"/>
        </pc:sldMkLst>
        <pc:spChg chg="mod">
          <ac:chgData name="Pascalle Cup" userId="abbe84a0-611b-406e-b251-e8b4b71c069a" providerId="ADAL" clId="{229FA065-274E-4804-B6F1-D9F7D8023B76}" dt="2024-02-18T20:34:58.062" v="218" actId="20577"/>
          <ac:spMkLst>
            <pc:docMk/>
            <pc:sldMk cId="1417614560" sldId="284"/>
            <ac:spMk id="2" creationId="{614459AD-06EB-87C3-96FC-630AB00A9368}"/>
          </ac:spMkLst>
        </pc:spChg>
      </pc:sldChg>
      <pc:sldChg chg="modSp mod">
        <pc:chgData name="Pascalle Cup" userId="abbe84a0-611b-406e-b251-e8b4b71c069a" providerId="ADAL" clId="{229FA065-274E-4804-B6F1-D9F7D8023B76}" dt="2024-02-18T20:32:32.054" v="33" actId="20577"/>
        <pc:sldMkLst>
          <pc:docMk/>
          <pc:sldMk cId="3467231517" sldId="286"/>
        </pc:sldMkLst>
        <pc:spChg chg="mod">
          <ac:chgData name="Pascalle Cup" userId="abbe84a0-611b-406e-b251-e8b4b71c069a" providerId="ADAL" clId="{229FA065-274E-4804-B6F1-D9F7D8023B76}" dt="2024-02-18T20:32:32.054" v="33" actId="20577"/>
          <ac:spMkLst>
            <pc:docMk/>
            <pc:sldMk cId="3467231517" sldId="286"/>
            <ac:spMk id="5" creationId="{9AAD771D-ACA4-E312-841F-138B2500D1A4}"/>
          </ac:spMkLst>
        </pc:spChg>
      </pc:sldChg>
      <pc:sldChg chg="addSp modSp mod ord setBg addAnim setClrOvrMap">
        <pc:chgData name="Pascalle Cup" userId="abbe84a0-611b-406e-b251-e8b4b71c069a" providerId="ADAL" clId="{229FA065-274E-4804-B6F1-D9F7D8023B76}" dt="2024-02-18T20:52:48.355" v="326" actId="27614"/>
        <pc:sldMkLst>
          <pc:docMk/>
          <pc:sldMk cId="424034007" sldId="290"/>
        </pc:sldMkLst>
        <pc:spChg chg="mod">
          <ac:chgData name="Pascalle Cup" userId="abbe84a0-611b-406e-b251-e8b4b71c069a" providerId="ADAL" clId="{229FA065-274E-4804-B6F1-D9F7D8023B76}" dt="2024-02-18T20:52:45.089" v="324" actId="26606"/>
          <ac:spMkLst>
            <pc:docMk/>
            <pc:sldMk cId="424034007" sldId="290"/>
            <ac:spMk id="2" creationId="{CFEC9879-D290-FC58-730A-CFECA93762B3}"/>
          </ac:spMkLst>
        </pc:spChg>
        <pc:spChg chg="add">
          <ac:chgData name="Pascalle Cup" userId="abbe84a0-611b-406e-b251-e8b4b71c069a" providerId="ADAL" clId="{229FA065-274E-4804-B6F1-D9F7D8023B76}" dt="2024-02-18T20:52:45.089" v="324" actId="26606"/>
          <ac:spMkLst>
            <pc:docMk/>
            <pc:sldMk cId="424034007" sldId="290"/>
            <ac:spMk id="8" creationId="{71B2258F-86CA-4D4D-8270-BC05FCDEBFB3}"/>
          </ac:spMkLst>
        </pc:spChg>
        <pc:picChg chg="add mod">
          <ac:chgData name="Pascalle Cup" userId="abbe84a0-611b-406e-b251-e8b4b71c069a" providerId="ADAL" clId="{229FA065-274E-4804-B6F1-D9F7D8023B76}" dt="2024-02-18T20:52:48.355" v="326" actId="27614"/>
          <ac:picMkLst>
            <pc:docMk/>
            <pc:sldMk cId="424034007" sldId="290"/>
            <ac:picMk id="4" creationId="{4D5CE945-22B4-26A0-776E-4447D57E3E0F}"/>
          </ac:picMkLst>
        </pc:picChg>
      </pc:sldChg>
      <pc:sldChg chg="modSp add mod ord">
        <pc:chgData name="Pascalle Cup" userId="abbe84a0-611b-406e-b251-e8b4b71c069a" providerId="ADAL" clId="{229FA065-274E-4804-B6F1-D9F7D8023B76}" dt="2024-02-18T20:34:13.173" v="151" actId="20577"/>
        <pc:sldMkLst>
          <pc:docMk/>
          <pc:sldMk cId="3654206319" sldId="296"/>
        </pc:sldMkLst>
        <pc:spChg chg="mod">
          <ac:chgData name="Pascalle Cup" userId="abbe84a0-611b-406e-b251-e8b4b71c069a" providerId="ADAL" clId="{229FA065-274E-4804-B6F1-D9F7D8023B76}" dt="2024-02-18T20:34:10.280" v="150" actId="6549"/>
          <ac:spMkLst>
            <pc:docMk/>
            <pc:sldMk cId="3654206319" sldId="296"/>
            <ac:spMk id="2" creationId="{06F6FACC-C4AB-7FCA-CA9F-D0DBD62426F4}"/>
          </ac:spMkLst>
        </pc:spChg>
        <pc:spChg chg="mod">
          <ac:chgData name="Pascalle Cup" userId="abbe84a0-611b-406e-b251-e8b4b71c069a" providerId="ADAL" clId="{229FA065-274E-4804-B6F1-D9F7D8023B76}" dt="2024-02-18T20:34:13.173" v="151" actId="20577"/>
          <ac:spMkLst>
            <pc:docMk/>
            <pc:sldMk cId="3654206319" sldId="296"/>
            <ac:spMk id="3" creationId="{1C64C9F2-208D-0E25-C8A5-31069B017BE7}"/>
          </ac:spMkLst>
        </pc:spChg>
      </pc:sldChg>
      <pc:sldChg chg="addSp modSp new mod">
        <pc:chgData name="Pascalle Cup" userId="abbe84a0-611b-406e-b251-e8b4b71c069a" providerId="ADAL" clId="{229FA065-274E-4804-B6F1-D9F7D8023B76}" dt="2024-02-18T20:34:43.641" v="215" actId="6549"/>
        <pc:sldMkLst>
          <pc:docMk/>
          <pc:sldMk cId="1246132126" sldId="297"/>
        </pc:sldMkLst>
        <pc:spChg chg="mod">
          <ac:chgData name="Pascalle Cup" userId="abbe84a0-611b-406e-b251-e8b4b71c069a" providerId="ADAL" clId="{229FA065-274E-4804-B6F1-D9F7D8023B76}" dt="2024-02-18T20:34:21.762" v="166" actId="20577"/>
          <ac:spMkLst>
            <pc:docMk/>
            <pc:sldMk cId="1246132126" sldId="297"/>
            <ac:spMk id="2" creationId="{7294BCC9-6EEC-1582-3835-0EEE89F209EA}"/>
          </ac:spMkLst>
        </pc:spChg>
        <pc:spChg chg="add mod">
          <ac:chgData name="Pascalle Cup" userId="abbe84a0-611b-406e-b251-e8b4b71c069a" providerId="ADAL" clId="{229FA065-274E-4804-B6F1-D9F7D8023B76}" dt="2024-02-18T20:34:33.166" v="187" actId="6549"/>
          <ac:spMkLst>
            <pc:docMk/>
            <pc:sldMk cId="1246132126" sldId="297"/>
            <ac:spMk id="3" creationId="{E25DD40E-10ED-0DBD-5EC7-FB3BBDC7E8FC}"/>
          </ac:spMkLst>
        </pc:spChg>
        <pc:spChg chg="add mod">
          <ac:chgData name="Pascalle Cup" userId="abbe84a0-611b-406e-b251-e8b4b71c069a" providerId="ADAL" clId="{229FA065-274E-4804-B6F1-D9F7D8023B76}" dt="2024-02-18T20:34:43.641" v="215" actId="6549"/>
          <ac:spMkLst>
            <pc:docMk/>
            <pc:sldMk cId="1246132126" sldId="297"/>
            <ac:spMk id="4" creationId="{BD3B1C0D-5561-7B1B-8EE9-CB4FB1614707}"/>
          </ac:spMkLst>
        </pc:spChg>
      </pc:sldChg>
      <pc:sldChg chg="addSp modSp new mod setBg">
        <pc:chgData name="Pascalle Cup" userId="abbe84a0-611b-406e-b251-e8b4b71c069a" providerId="ADAL" clId="{229FA065-274E-4804-B6F1-D9F7D8023B76}" dt="2024-02-18T20:39:38.440" v="225" actId="26606"/>
        <pc:sldMkLst>
          <pc:docMk/>
          <pc:sldMk cId="923208461" sldId="298"/>
        </pc:sldMkLst>
        <pc:spChg chg="add">
          <ac:chgData name="Pascalle Cup" userId="abbe84a0-611b-406e-b251-e8b4b71c069a" providerId="ADAL" clId="{229FA065-274E-4804-B6F1-D9F7D8023B76}" dt="2024-02-18T20:39:38.440" v="225" actId="26606"/>
          <ac:spMkLst>
            <pc:docMk/>
            <pc:sldMk cId="923208461" sldId="298"/>
            <ac:spMk id="9" creationId="{262ABC4B-37D8-4218-BDD8-6DF6A00C0C80}"/>
          </ac:spMkLst>
        </pc:spChg>
        <pc:picChg chg="add mod ord">
          <ac:chgData name="Pascalle Cup" userId="abbe84a0-611b-406e-b251-e8b4b71c069a" providerId="ADAL" clId="{229FA065-274E-4804-B6F1-D9F7D8023B76}" dt="2024-02-18T20:39:38.440" v="225" actId="26606"/>
          <ac:picMkLst>
            <pc:docMk/>
            <pc:sldMk cId="923208461" sldId="298"/>
            <ac:picMk id="2" creationId="{465B3519-14B1-2DC7-D49C-D7003EFF239E}"/>
          </ac:picMkLst>
        </pc:picChg>
        <pc:picChg chg="add mod ord">
          <ac:chgData name="Pascalle Cup" userId="abbe84a0-611b-406e-b251-e8b4b71c069a" providerId="ADAL" clId="{229FA065-274E-4804-B6F1-D9F7D8023B76}" dt="2024-02-18T20:39:38.440" v="225" actId="26606"/>
          <ac:picMkLst>
            <pc:docMk/>
            <pc:sldMk cId="923208461" sldId="298"/>
            <ac:picMk id="3" creationId="{FEFF5ADE-1910-1532-6BEC-36F2AB66753B}"/>
          </ac:picMkLst>
        </pc:picChg>
        <pc:picChg chg="add mod">
          <ac:chgData name="Pascalle Cup" userId="abbe84a0-611b-406e-b251-e8b4b71c069a" providerId="ADAL" clId="{229FA065-274E-4804-B6F1-D9F7D8023B76}" dt="2024-02-18T20:39:38.440" v="225" actId="26606"/>
          <ac:picMkLst>
            <pc:docMk/>
            <pc:sldMk cId="923208461" sldId="298"/>
            <ac:picMk id="4" creationId="{05A71CD3-0EFB-65AA-BE15-6F3233A914F3}"/>
          </ac:picMkLst>
        </pc:picChg>
      </pc:sldChg>
      <pc:sldChg chg="addSp modSp new mod setBg modNotesTx">
        <pc:chgData name="Pascalle Cup" userId="abbe84a0-611b-406e-b251-e8b4b71c069a" providerId="ADAL" clId="{229FA065-274E-4804-B6F1-D9F7D8023B76}" dt="2024-02-18T20:44:19.429" v="315" actId="20577"/>
        <pc:sldMkLst>
          <pc:docMk/>
          <pc:sldMk cId="1764055939" sldId="299"/>
        </pc:sldMkLst>
        <pc:spChg chg="add">
          <ac:chgData name="Pascalle Cup" userId="abbe84a0-611b-406e-b251-e8b4b71c069a" providerId="ADAL" clId="{229FA065-274E-4804-B6F1-D9F7D8023B76}" dt="2024-02-18T20:43:28.431" v="269" actId="26606"/>
          <ac:spMkLst>
            <pc:docMk/>
            <pc:sldMk cId="1764055939" sldId="299"/>
            <ac:spMk id="8" creationId="{11BE3FA7-0D70-4431-814F-D8C40576EA93}"/>
          </ac:spMkLst>
        </pc:spChg>
        <pc:picChg chg="add mod ord">
          <ac:chgData name="Pascalle Cup" userId="abbe84a0-611b-406e-b251-e8b4b71c069a" providerId="ADAL" clId="{229FA065-274E-4804-B6F1-D9F7D8023B76}" dt="2024-02-18T20:43:28.431" v="269" actId="26606"/>
          <ac:picMkLst>
            <pc:docMk/>
            <pc:sldMk cId="1764055939" sldId="299"/>
            <ac:picMk id="2" creationId="{B9704620-6C7E-A856-F670-DA9EDD56E9C0}"/>
          </ac:picMkLst>
        </pc:picChg>
        <pc:picChg chg="add mod">
          <ac:chgData name="Pascalle Cup" userId="abbe84a0-611b-406e-b251-e8b4b71c069a" providerId="ADAL" clId="{229FA065-274E-4804-B6F1-D9F7D8023B76}" dt="2024-02-18T20:43:28.431" v="269" actId="26606"/>
          <ac:picMkLst>
            <pc:docMk/>
            <pc:sldMk cId="1764055939" sldId="299"/>
            <ac:picMk id="3" creationId="{3755F452-7A65-F874-2816-B79022897B6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D3F0B-2DF5-44EB-A378-B400B250FDE3}" type="datetimeFigureOut">
              <a:rPr lang="nl-NL" smtClean="0"/>
              <a:t>18-2-2024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6C2CE2-4D38-4691-BE01-D37255942145}" type="slidenum">
              <a:rPr lang="nl-NL" smtClean="0"/>
              <a:t>‹nr.›</a:t>
            </a:fld>
            <a:endParaRPr lang="nl-NL"/>
          </a:p>
        </p:txBody>
      </p:sp>
    </p:spTree>
    <p:extLst>
      <p:ext uri="{BB962C8B-B14F-4D97-AF65-F5344CB8AC3E}">
        <p14:creationId xmlns:p14="http://schemas.microsoft.com/office/powerpoint/2010/main" val="1205687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Almere beelden van internet</a:t>
            </a:r>
          </a:p>
        </p:txBody>
      </p:sp>
      <p:sp>
        <p:nvSpPr>
          <p:cNvPr id="4" name="Tijdelijke aanduiding voor dianummer 3"/>
          <p:cNvSpPr>
            <a:spLocks noGrp="1"/>
          </p:cNvSpPr>
          <p:nvPr>
            <p:ph type="sldNum" sz="quarter" idx="5"/>
          </p:nvPr>
        </p:nvSpPr>
        <p:spPr/>
        <p:txBody>
          <a:bodyPr/>
          <a:lstStyle/>
          <a:p>
            <a:fld id="{D46C2CE2-4D38-4691-BE01-D37255942145}" type="slidenum">
              <a:rPr lang="nl-NL" smtClean="0"/>
              <a:t>10</a:t>
            </a:fld>
            <a:endParaRPr lang="nl-NL"/>
          </a:p>
        </p:txBody>
      </p:sp>
    </p:spTree>
    <p:extLst>
      <p:ext uri="{BB962C8B-B14F-4D97-AF65-F5344CB8AC3E}">
        <p14:creationId xmlns:p14="http://schemas.microsoft.com/office/powerpoint/2010/main" val="1518387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wijk van de toekomst: plek voor 10.000 mensen, 21.500 fietsen</a:t>
            </a:r>
          </a:p>
          <a:p>
            <a:r>
              <a:rPr lang="nl-NL" dirty="0"/>
              <a:t>Infografic over toekomstvisie Utrecht </a:t>
            </a:r>
          </a:p>
          <a:p>
            <a:r>
              <a:rPr lang="nl-NL" dirty="0"/>
              <a:t>https://omgevingsvisie.utrecht.nl/de-koers/ruimtelijke-strategie-utrecht-2040/</a:t>
            </a:r>
          </a:p>
          <a:p>
            <a:endParaRPr lang="nl-NL" dirty="0"/>
          </a:p>
        </p:txBody>
      </p:sp>
      <p:sp>
        <p:nvSpPr>
          <p:cNvPr id="4" name="Tijdelijke aanduiding voor dianummer 3"/>
          <p:cNvSpPr>
            <a:spLocks noGrp="1"/>
          </p:cNvSpPr>
          <p:nvPr>
            <p:ph type="sldNum" sz="quarter" idx="5"/>
          </p:nvPr>
        </p:nvSpPr>
        <p:spPr/>
        <p:txBody>
          <a:bodyPr/>
          <a:lstStyle/>
          <a:p>
            <a:fld id="{D46C2CE2-4D38-4691-BE01-D37255942145}" type="slidenum">
              <a:rPr lang="nl-NL" smtClean="0"/>
              <a:t>11</a:t>
            </a:fld>
            <a:endParaRPr lang="nl-NL"/>
          </a:p>
        </p:txBody>
      </p:sp>
    </p:spTree>
    <p:extLst>
      <p:ext uri="{BB962C8B-B14F-4D97-AF65-F5344CB8AC3E}">
        <p14:creationId xmlns:p14="http://schemas.microsoft.com/office/powerpoint/2010/main" val="2680926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E58E0F-A0F9-11CA-92CA-EA809EE2813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76F1DB6-2425-1E43-311C-FC89DF0FCE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F089219-43C2-82C3-CA4C-3F7A81ADA29B}"/>
              </a:ext>
            </a:extLst>
          </p:cNvPr>
          <p:cNvSpPr>
            <a:spLocks noGrp="1"/>
          </p:cNvSpPr>
          <p:nvPr>
            <p:ph type="dt" sz="half" idx="10"/>
          </p:nvPr>
        </p:nvSpPr>
        <p:spPr/>
        <p:txBody>
          <a:bodyPr/>
          <a:lstStyle/>
          <a:p>
            <a:fld id="{1F5941F4-568A-47CF-B7FE-4BF992452712}" type="datetimeFigureOut">
              <a:rPr lang="nl-NL" smtClean="0"/>
              <a:t>18-2-2024</a:t>
            </a:fld>
            <a:endParaRPr lang="nl-NL"/>
          </a:p>
        </p:txBody>
      </p:sp>
      <p:sp>
        <p:nvSpPr>
          <p:cNvPr id="5" name="Tijdelijke aanduiding voor voettekst 4">
            <a:extLst>
              <a:ext uri="{FF2B5EF4-FFF2-40B4-BE49-F238E27FC236}">
                <a16:creationId xmlns:a16="http://schemas.microsoft.com/office/drawing/2014/main" id="{BEC07A73-B142-BC61-CA3A-214C3D0D81E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7C6E819-4410-9669-A0B1-86D4A84F4182}"/>
              </a:ext>
            </a:extLst>
          </p:cNvPr>
          <p:cNvSpPr>
            <a:spLocks noGrp="1"/>
          </p:cNvSpPr>
          <p:nvPr>
            <p:ph type="sldNum" sz="quarter" idx="12"/>
          </p:nvPr>
        </p:nvSpPr>
        <p:spPr/>
        <p:txBody>
          <a:bodyPr/>
          <a:lstStyle/>
          <a:p>
            <a:fld id="{B4F10F0A-1D39-4DFA-8ACE-F13CE28D108F}" type="slidenum">
              <a:rPr lang="nl-NL" smtClean="0"/>
              <a:t>‹nr.›</a:t>
            </a:fld>
            <a:endParaRPr lang="nl-NL"/>
          </a:p>
        </p:txBody>
      </p:sp>
    </p:spTree>
    <p:extLst>
      <p:ext uri="{BB962C8B-B14F-4D97-AF65-F5344CB8AC3E}">
        <p14:creationId xmlns:p14="http://schemas.microsoft.com/office/powerpoint/2010/main" val="1556206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75AC6F-E487-4CA5-314F-5661DB975A0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1D7C235-4F3E-0F08-7B3A-E6B0D5A361D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70326A6-654E-004B-964E-0B654AD8CC6F}"/>
              </a:ext>
            </a:extLst>
          </p:cNvPr>
          <p:cNvSpPr>
            <a:spLocks noGrp="1"/>
          </p:cNvSpPr>
          <p:nvPr>
            <p:ph type="dt" sz="half" idx="10"/>
          </p:nvPr>
        </p:nvSpPr>
        <p:spPr/>
        <p:txBody>
          <a:bodyPr/>
          <a:lstStyle/>
          <a:p>
            <a:fld id="{1F5941F4-568A-47CF-B7FE-4BF992452712}" type="datetimeFigureOut">
              <a:rPr lang="nl-NL" smtClean="0"/>
              <a:t>18-2-2024</a:t>
            </a:fld>
            <a:endParaRPr lang="nl-NL"/>
          </a:p>
        </p:txBody>
      </p:sp>
      <p:sp>
        <p:nvSpPr>
          <p:cNvPr id="5" name="Tijdelijke aanduiding voor voettekst 4">
            <a:extLst>
              <a:ext uri="{FF2B5EF4-FFF2-40B4-BE49-F238E27FC236}">
                <a16:creationId xmlns:a16="http://schemas.microsoft.com/office/drawing/2014/main" id="{240638BF-9864-3922-2CAC-424A15E3FE3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395BF66-A715-F714-42EA-4DB37B59488F}"/>
              </a:ext>
            </a:extLst>
          </p:cNvPr>
          <p:cNvSpPr>
            <a:spLocks noGrp="1"/>
          </p:cNvSpPr>
          <p:nvPr>
            <p:ph type="sldNum" sz="quarter" idx="12"/>
          </p:nvPr>
        </p:nvSpPr>
        <p:spPr/>
        <p:txBody>
          <a:bodyPr/>
          <a:lstStyle/>
          <a:p>
            <a:fld id="{B4F10F0A-1D39-4DFA-8ACE-F13CE28D108F}" type="slidenum">
              <a:rPr lang="nl-NL" smtClean="0"/>
              <a:t>‹nr.›</a:t>
            </a:fld>
            <a:endParaRPr lang="nl-NL"/>
          </a:p>
        </p:txBody>
      </p:sp>
    </p:spTree>
    <p:extLst>
      <p:ext uri="{BB962C8B-B14F-4D97-AF65-F5344CB8AC3E}">
        <p14:creationId xmlns:p14="http://schemas.microsoft.com/office/powerpoint/2010/main" val="1585815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071D5EF-BBA8-F60A-DF48-8271B44F939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E525E91-6828-E4FE-B950-293174E2F45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667526E-D25B-C9AB-BA0F-7711C5FF27E3}"/>
              </a:ext>
            </a:extLst>
          </p:cNvPr>
          <p:cNvSpPr>
            <a:spLocks noGrp="1"/>
          </p:cNvSpPr>
          <p:nvPr>
            <p:ph type="dt" sz="half" idx="10"/>
          </p:nvPr>
        </p:nvSpPr>
        <p:spPr/>
        <p:txBody>
          <a:bodyPr/>
          <a:lstStyle/>
          <a:p>
            <a:fld id="{1F5941F4-568A-47CF-B7FE-4BF992452712}" type="datetimeFigureOut">
              <a:rPr lang="nl-NL" smtClean="0"/>
              <a:t>18-2-2024</a:t>
            </a:fld>
            <a:endParaRPr lang="nl-NL"/>
          </a:p>
        </p:txBody>
      </p:sp>
      <p:sp>
        <p:nvSpPr>
          <p:cNvPr id="5" name="Tijdelijke aanduiding voor voettekst 4">
            <a:extLst>
              <a:ext uri="{FF2B5EF4-FFF2-40B4-BE49-F238E27FC236}">
                <a16:creationId xmlns:a16="http://schemas.microsoft.com/office/drawing/2014/main" id="{12027520-CBAE-CEFC-7C6E-1B5C0DCBF17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0D87C1-A1D5-93EB-A1CB-DE907958E297}"/>
              </a:ext>
            </a:extLst>
          </p:cNvPr>
          <p:cNvSpPr>
            <a:spLocks noGrp="1"/>
          </p:cNvSpPr>
          <p:nvPr>
            <p:ph type="sldNum" sz="quarter" idx="12"/>
          </p:nvPr>
        </p:nvSpPr>
        <p:spPr/>
        <p:txBody>
          <a:bodyPr/>
          <a:lstStyle/>
          <a:p>
            <a:fld id="{B4F10F0A-1D39-4DFA-8ACE-F13CE28D108F}" type="slidenum">
              <a:rPr lang="nl-NL" smtClean="0"/>
              <a:t>‹nr.›</a:t>
            </a:fld>
            <a:endParaRPr lang="nl-NL"/>
          </a:p>
        </p:txBody>
      </p:sp>
    </p:spTree>
    <p:extLst>
      <p:ext uri="{BB962C8B-B14F-4D97-AF65-F5344CB8AC3E}">
        <p14:creationId xmlns:p14="http://schemas.microsoft.com/office/powerpoint/2010/main" val="3519443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nl-NL"/>
              <a:t>Klik om stijl te bewerken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D7575748-FF34-4248-A7F3-5541385C517F}" type="datetimeFigureOut">
              <a:rPr lang="nl-NL" smtClean="0"/>
              <a:t>18-2-2024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3B1847FE-E353-4047-9CB0-003D2AFAC80F}" type="slidenum">
              <a:rPr lang="nl-NL" smtClean="0"/>
              <a:t>‹nr.›</a:t>
            </a:fld>
            <a:endParaRPr lang="nl-NL"/>
          </a:p>
        </p:txBody>
      </p:sp>
    </p:spTree>
    <p:extLst>
      <p:ext uri="{BB962C8B-B14F-4D97-AF65-F5344CB8AC3E}">
        <p14:creationId xmlns:p14="http://schemas.microsoft.com/office/powerpoint/2010/main" val="1969349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0638A527-5C8B-4304-B776-B13E43683D66}" type="datetimeFigureOut">
              <a:rPr lang="nl-NL" smtClean="0"/>
              <a:t>18-2-2024</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A855DED1-1A2D-44CF-BA62-A29D6B170730}" type="slidenum">
              <a:rPr lang="nl-NL" smtClean="0"/>
              <a:t>‹nr.›</a:t>
            </a:fld>
            <a:endParaRPr lang="nl-NL"/>
          </a:p>
        </p:txBody>
      </p:sp>
    </p:spTree>
    <p:extLst>
      <p:ext uri="{BB962C8B-B14F-4D97-AF65-F5344CB8AC3E}">
        <p14:creationId xmlns:p14="http://schemas.microsoft.com/office/powerpoint/2010/main" val="4290241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nl-NL"/>
              <a:t>Klik om stijl te bewerken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a:xfrm>
            <a:off x="8593667" y="6272784"/>
            <a:ext cx="2644309" cy="365125"/>
          </a:xfrm>
        </p:spPr>
        <p:txBody>
          <a:bodyPr/>
          <a:lstStyle/>
          <a:p>
            <a:fld id="{0638A527-5C8B-4304-B776-B13E43683D66}" type="datetimeFigureOut">
              <a:rPr lang="nl-NL" smtClean="0"/>
              <a:t>18-2-2024</a:t>
            </a:fld>
            <a:endParaRPr lang="nl-NL"/>
          </a:p>
        </p:txBody>
      </p:sp>
      <p:sp>
        <p:nvSpPr>
          <p:cNvPr id="5" name="Footer Placeholder 4"/>
          <p:cNvSpPr>
            <a:spLocks noGrp="1"/>
          </p:cNvSpPr>
          <p:nvPr>
            <p:ph type="ftr" sz="quarter" idx="11"/>
          </p:nvPr>
        </p:nvSpPr>
        <p:spPr>
          <a:xfrm>
            <a:off x="2182708" y="6272784"/>
            <a:ext cx="6327648" cy="365125"/>
          </a:xfrm>
        </p:spPr>
        <p:txBody>
          <a:bodyPr/>
          <a:lstStyle/>
          <a:p>
            <a:endParaRPr lang="nl-NL"/>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A855DED1-1A2D-44CF-BA62-A29D6B170730}" type="slidenum">
              <a:rPr lang="nl-NL" smtClean="0"/>
              <a:t>‹nr.›</a:t>
            </a:fld>
            <a:endParaRPr lang="nl-NL"/>
          </a:p>
        </p:txBody>
      </p:sp>
    </p:spTree>
    <p:extLst>
      <p:ext uri="{BB962C8B-B14F-4D97-AF65-F5344CB8AC3E}">
        <p14:creationId xmlns:p14="http://schemas.microsoft.com/office/powerpoint/2010/main" val="3712810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38A527-5C8B-4304-B776-B13E43683D66}" type="datetimeFigureOut">
              <a:rPr lang="nl-NL" smtClean="0"/>
              <a:t>18-2-2024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A855DED1-1A2D-44CF-BA62-A29D6B170730}" type="slidenum">
              <a:rPr lang="nl-NL" smtClean="0"/>
              <a:t>‹nr.›</a:t>
            </a:fld>
            <a:endParaRPr lang="nl-NL"/>
          </a:p>
        </p:txBody>
      </p:sp>
    </p:spTree>
    <p:extLst>
      <p:ext uri="{BB962C8B-B14F-4D97-AF65-F5344CB8AC3E}">
        <p14:creationId xmlns:p14="http://schemas.microsoft.com/office/powerpoint/2010/main" val="1799560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D7575748-FF34-4248-A7F3-5541385C517F}" type="datetimeFigureOut">
              <a:rPr lang="nl-NL" smtClean="0"/>
              <a:t>18-2-2024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B1847FE-E353-4047-9CB0-003D2AFAC80F}" type="slidenum">
              <a:rPr lang="nl-NL" smtClean="0"/>
              <a:t>‹nr.›</a:t>
            </a:fld>
            <a:endParaRPr lang="nl-NL"/>
          </a:p>
        </p:txBody>
      </p:sp>
    </p:spTree>
    <p:extLst>
      <p:ext uri="{BB962C8B-B14F-4D97-AF65-F5344CB8AC3E}">
        <p14:creationId xmlns:p14="http://schemas.microsoft.com/office/powerpoint/2010/main" val="872565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D2E2C-6178-6496-B8FB-BA2EBBE6E3D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99FD316-0E69-F93C-165E-640EE17B6B0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E6C351D-5C08-065C-EA3D-3A55A846B031}"/>
              </a:ext>
            </a:extLst>
          </p:cNvPr>
          <p:cNvSpPr>
            <a:spLocks noGrp="1"/>
          </p:cNvSpPr>
          <p:nvPr>
            <p:ph type="dt" sz="half" idx="10"/>
          </p:nvPr>
        </p:nvSpPr>
        <p:spPr/>
        <p:txBody>
          <a:bodyPr/>
          <a:lstStyle/>
          <a:p>
            <a:fld id="{1F5941F4-568A-47CF-B7FE-4BF992452712}" type="datetimeFigureOut">
              <a:rPr lang="nl-NL" smtClean="0"/>
              <a:t>18-2-2024</a:t>
            </a:fld>
            <a:endParaRPr lang="nl-NL"/>
          </a:p>
        </p:txBody>
      </p:sp>
      <p:sp>
        <p:nvSpPr>
          <p:cNvPr id="5" name="Tijdelijke aanduiding voor voettekst 4">
            <a:extLst>
              <a:ext uri="{FF2B5EF4-FFF2-40B4-BE49-F238E27FC236}">
                <a16:creationId xmlns:a16="http://schemas.microsoft.com/office/drawing/2014/main" id="{717FA419-87E7-46A6-A08E-834B4985144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8E658E2-1FA7-3EC7-26F3-E2F6A189301D}"/>
              </a:ext>
            </a:extLst>
          </p:cNvPr>
          <p:cNvSpPr>
            <a:spLocks noGrp="1"/>
          </p:cNvSpPr>
          <p:nvPr>
            <p:ph type="sldNum" sz="quarter" idx="12"/>
          </p:nvPr>
        </p:nvSpPr>
        <p:spPr/>
        <p:txBody>
          <a:bodyPr/>
          <a:lstStyle/>
          <a:p>
            <a:fld id="{B4F10F0A-1D39-4DFA-8ACE-F13CE28D108F}" type="slidenum">
              <a:rPr lang="nl-NL" smtClean="0"/>
              <a:t>‹nr.›</a:t>
            </a:fld>
            <a:endParaRPr lang="nl-NL"/>
          </a:p>
        </p:txBody>
      </p:sp>
    </p:spTree>
    <p:extLst>
      <p:ext uri="{BB962C8B-B14F-4D97-AF65-F5344CB8AC3E}">
        <p14:creationId xmlns:p14="http://schemas.microsoft.com/office/powerpoint/2010/main" val="2743775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BF5019-7875-06D9-C7AC-88E974A28BF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AA1C77E-DAB0-CCFA-4BB4-EDFB1B85E0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E1216CF-4EE0-6C30-962D-0B18F751E136}"/>
              </a:ext>
            </a:extLst>
          </p:cNvPr>
          <p:cNvSpPr>
            <a:spLocks noGrp="1"/>
          </p:cNvSpPr>
          <p:nvPr>
            <p:ph type="dt" sz="half" idx="10"/>
          </p:nvPr>
        </p:nvSpPr>
        <p:spPr/>
        <p:txBody>
          <a:bodyPr/>
          <a:lstStyle/>
          <a:p>
            <a:fld id="{1F5941F4-568A-47CF-B7FE-4BF992452712}" type="datetimeFigureOut">
              <a:rPr lang="nl-NL" smtClean="0"/>
              <a:t>18-2-2024</a:t>
            </a:fld>
            <a:endParaRPr lang="nl-NL"/>
          </a:p>
        </p:txBody>
      </p:sp>
      <p:sp>
        <p:nvSpPr>
          <p:cNvPr id="5" name="Tijdelijke aanduiding voor voettekst 4">
            <a:extLst>
              <a:ext uri="{FF2B5EF4-FFF2-40B4-BE49-F238E27FC236}">
                <a16:creationId xmlns:a16="http://schemas.microsoft.com/office/drawing/2014/main" id="{DE3E827F-C9F9-2EC9-2C53-384908C1B6D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832F56D-7F9C-DB63-DBF8-264BA7A97BB2}"/>
              </a:ext>
            </a:extLst>
          </p:cNvPr>
          <p:cNvSpPr>
            <a:spLocks noGrp="1"/>
          </p:cNvSpPr>
          <p:nvPr>
            <p:ph type="sldNum" sz="quarter" idx="12"/>
          </p:nvPr>
        </p:nvSpPr>
        <p:spPr/>
        <p:txBody>
          <a:bodyPr/>
          <a:lstStyle/>
          <a:p>
            <a:fld id="{B4F10F0A-1D39-4DFA-8ACE-F13CE28D108F}" type="slidenum">
              <a:rPr lang="nl-NL" smtClean="0"/>
              <a:t>‹nr.›</a:t>
            </a:fld>
            <a:endParaRPr lang="nl-NL"/>
          </a:p>
        </p:txBody>
      </p:sp>
    </p:spTree>
    <p:extLst>
      <p:ext uri="{BB962C8B-B14F-4D97-AF65-F5344CB8AC3E}">
        <p14:creationId xmlns:p14="http://schemas.microsoft.com/office/powerpoint/2010/main" val="1607539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9A72F-2E85-0313-F333-AC08957E699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1EC69BC-0694-C66E-A571-BDA8CC9403F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1D2AA25-4D55-FDE8-6B97-09F14FD9EE7E}"/>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4E4A2E1-22F2-862F-6B6E-5C861E72BE8E}"/>
              </a:ext>
            </a:extLst>
          </p:cNvPr>
          <p:cNvSpPr>
            <a:spLocks noGrp="1"/>
          </p:cNvSpPr>
          <p:nvPr>
            <p:ph type="dt" sz="half" idx="10"/>
          </p:nvPr>
        </p:nvSpPr>
        <p:spPr/>
        <p:txBody>
          <a:bodyPr/>
          <a:lstStyle/>
          <a:p>
            <a:fld id="{1F5941F4-568A-47CF-B7FE-4BF992452712}" type="datetimeFigureOut">
              <a:rPr lang="nl-NL" smtClean="0"/>
              <a:t>18-2-2024</a:t>
            </a:fld>
            <a:endParaRPr lang="nl-NL"/>
          </a:p>
        </p:txBody>
      </p:sp>
      <p:sp>
        <p:nvSpPr>
          <p:cNvPr id="6" name="Tijdelijke aanduiding voor voettekst 5">
            <a:extLst>
              <a:ext uri="{FF2B5EF4-FFF2-40B4-BE49-F238E27FC236}">
                <a16:creationId xmlns:a16="http://schemas.microsoft.com/office/drawing/2014/main" id="{75A46A15-9859-A7D7-10B5-D0701DF2E88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A35C601-6C42-17B9-8EE2-4A81BFE46B68}"/>
              </a:ext>
            </a:extLst>
          </p:cNvPr>
          <p:cNvSpPr>
            <a:spLocks noGrp="1"/>
          </p:cNvSpPr>
          <p:nvPr>
            <p:ph type="sldNum" sz="quarter" idx="12"/>
          </p:nvPr>
        </p:nvSpPr>
        <p:spPr/>
        <p:txBody>
          <a:bodyPr/>
          <a:lstStyle/>
          <a:p>
            <a:fld id="{B4F10F0A-1D39-4DFA-8ACE-F13CE28D108F}" type="slidenum">
              <a:rPr lang="nl-NL" smtClean="0"/>
              <a:t>‹nr.›</a:t>
            </a:fld>
            <a:endParaRPr lang="nl-NL"/>
          </a:p>
        </p:txBody>
      </p:sp>
    </p:spTree>
    <p:extLst>
      <p:ext uri="{BB962C8B-B14F-4D97-AF65-F5344CB8AC3E}">
        <p14:creationId xmlns:p14="http://schemas.microsoft.com/office/powerpoint/2010/main" val="389235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244BEA-8D61-6B33-860F-FA18AD63919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B3CAB7B-7CB4-7C77-2C81-C8F30093F8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C35F4E7-A47A-C9AB-C700-3D1B36B4801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D630385-F838-0025-5320-C7EC24CA61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9586970-CB12-0C97-AF67-899DC6C8674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6B95AB8D-8749-DA44-AC9B-AF42607C1527}"/>
              </a:ext>
            </a:extLst>
          </p:cNvPr>
          <p:cNvSpPr>
            <a:spLocks noGrp="1"/>
          </p:cNvSpPr>
          <p:nvPr>
            <p:ph type="dt" sz="half" idx="10"/>
          </p:nvPr>
        </p:nvSpPr>
        <p:spPr/>
        <p:txBody>
          <a:bodyPr/>
          <a:lstStyle/>
          <a:p>
            <a:fld id="{1F5941F4-568A-47CF-B7FE-4BF992452712}" type="datetimeFigureOut">
              <a:rPr lang="nl-NL" smtClean="0"/>
              <a:t>18-2-2024</a:t>
            </a:fld>
            <a:endParaRPr lang="nl-NL"/>
          </a:p>
        </p:txBody>
      </p:sp>
      <p:sp>
        <p:nvSpPr>
          <p:cNvPr id="8" name="Tijdelijke aanduiding voor voettekst 7">
            <a:extLst>
              <a:ext uri="{FF2B5EF4-FFF2-40B4-BE49-F238E27FC236}">
                <a16:creationId xmlns:a16="http://schemas.microsoft.com/office/drawing/2014/main" id="{A84210DD-8828-D609-3BF7-42E331E0843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1EF48C9-2C6D-A702-E9C7-71EE0718EBEE}"/>
              </a:ext>
            </a:extLst>
          </p:cNvPr>
          <p:cNvSpPr>
            <a:spLocks noGrp="1"/>
          </p:cNvSpPr>
          <p:nvPr>
            <p:ph type="sldNum" sz="quarter" idx="12"/>
          </p:nvPr>
        </p:nvSpPr>
        <p:spPr/>
        <p:txBody>
          <a:bodyPr/>
          <a:lstStyle/>
          <a:p>
            <a:fld id="{B4F10F0A-1D39-4DFA-8ACE-F13CE28D108F}" type="slidenum">
              <a:rPr lang="nl-NL" smtClean="0"/>
              <a:t>‹nr.›</a:t>
            </a:fld>
            <a:endParaRPr lang="nl-NL"/>
          </a:p>
        </p:txBody>
      </p:sp>
    </p:spTree>
    <p:extLst>
      <p:ext uri="{BB962C8B-B14F-4D97-AF65-F5344CB8AC3E}">
        <p14:creationId xmlns:p14="http://schemas.microsoft.com/office/powerpoint/2010/main" val="1149062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09CB2-C31F-5B4A-2602-F11CDF826729}"/>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90C09C8-5116-23A7-1ABC-4F405F5DA4AA}"/>
              </a:ext>
            </a:extLst>
          </p:cNvPr>
          <p:cNvSpPr>
            <a:spLocks noGrp="1"/>
          </p:cNvSpPr>
          <p:nvPr>
            <p:ph type="dt" sz="half" idx="10"/>
          </p:nvPr>
        </p:nvSpPr>
        <p:spPr/>
        <p:txBody>
          <a:bodyPr/>
          <a:lstStyle/>
          <a:p>
            <a:fld id="{1F5941F4-568A-47CF-B7FE-4BF992452712}" type="datetimeFigureOut">
              <a:rPr lang="nl-NL" smtClean="0"/>
              <a:t>18-2-2024</a:t>
            </a:fld>
            <a:endParaRPr lang="nl-NL"/>
          </a:p>
        </p:txBody>
      </p:sp>
      <p:sp>
        <p:nvSpPr>
          <p:cNvPr id="4" name="Tijdelijke aanduiding voor voettekst 3">
            <a:extLst>
              <a:ext uri="{FF2B5EF4-FFF2-40B4-BE49-F238E27FC236}">
                <a16:creationId xmlns:a16="http://schemas.microsoft.com/office/drawing/2014/main" id="{692D2DA9-225D-74CD-8AC1-3F62ABA513CD}"/>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57C9128-56F2-3F42-531B-EDF6039956A3}"/>
              </a:ext>
            </a:extLst>
          </p:cNvPr>
          <p:cNvSpPr>
            <a:spLocks noGrp="1"/>
          </p:cNvSpPr>
          <p:nvPr>
            <p:ph type="sldNum" sz="quarter" idx="12"/>
          </p:nvPr>
        </p:nvSpPr>
        <p:spPr/>
        <p:txBody>
          <a:bodyPr/>
          <a:lstStyle/>
          <a:p>
            <a:fld id="{B4F10F0A-1D39-4DFA-8ACE-F13CE28D108F}" type="slidenum">
              <a:rPr lang="nl-NL" smtClean="0"/>
              <a:t>‹nr.›</a:t>
            </a:fld>
            <a:endParaRPr lang="nl-NL"/>
          </a:p>
        </p:txBody>
      </p:sp>
    </p:spTree>
    <p:extLst>
      <p:ext uri="{BB962C8B-B14F-4D97-AF65-F5344CB8AC3E}">
        <p14:creationId xmlns:p14="http://schemas.microsoft.com/office/powerpoint/2010/main" val="2848138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E53EE4B-1E21-ABD6-BED9-181A5B49C3A5}"/>
              </a:ext>
            </a:extLst>
          </p:cNvPr>
          <p:cNvSpPr>
            <a:spLocks noGrp="1"/>
          </p:cNvSpPr>
          <p:nvPr>
            <p:ph type="dt" sz="half" idx="10"/>
          </p:nvPr>
        </p:nvSpPr>
        <p:spPr/>
        <p:txBody>
          <a:bodyPr/>
          <a:lstStyle/>
          <a:p>
            <a:fld id="{1F5941F4-568A-47CF-B7FE-4BF992452712}" type="datetimeFigureOut">
              <a:rPr lang="nl-NL" smtClean="0"/>
              <a:t>18-2-2024</a:t>
            </a:fld>
            <a:endParaRPr lang="nl-NL"/>
          </a:p>
        </p:txBody>
      </p:sp>
      <p:sp>
        <p:nvSpPr>
          <p:cNvPr id="3" name="Tijdelijke aanduiding voor voettekst 2">
            <a:extLst>
              <a:ext uri="{FF2B5EF4-FFF2-40B4-BE49-F238E27FC236}">
                <a16:creationId xmlns:a16="http://schemas.microsoft.com/office/drawing/2014/main" id="{823D7161-1EB6-2781-018F-D109660D1EC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6DE85CBA-F6D1-4585-9165-A9CF6BA85811}"/>
              </a:ext>
            </a:extLst>
          </p:cNvPr>
          <p:cNvSpPr>
            <a:spLocks noGrp="1"/>
          </p:cNvSpPr>
          <p:nvPr>
            <p:ph type="sldNum" sz="quarter" idx="12"/>
          </p:nvPr>
        </p:nvSpPr>
        <p:spPr/>
        <p:txBody>
          <a:bodyPr/>
          <a:lstStyle/>
          <a:p>
            <a:fld id="{B4F10F0A-1D39-4DFA-8ACE-F13CE28D108F}" type="slidenum">
              <a:rPr lang="nl-NL" smtClean="0"/>
              <a:t>‹nr.›</a:t>
            </a:fld>
            <a:endParaRPr lang="nl-NL"/>
          </a:p>
        </p:txBody>
      </p:sp>
    </p:spTree>
    <p:extLst>
      <p:ext uri="{BB962C8B-B14F-4D97-AF65-F5344CB8AC3E}">
        <p14:creationId xmlns:p14="http://schemas.microsoft.com/office/powerpoint/2010/main" val="2888800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30AEA-ACBD-3CDF-41F0-421528AF39A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EF717EE-7041-AB53-F8BF-3EE6930E0D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0857A35E-69B6-5DB2-DBF6-50DE0CEBE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EAF5035-C7AB-8AAF-7624-B8BDF577DFB0}"/>
              </a:ext>
            </a:extLst>
          </p:cNvPr>
          <p:cNvSpPr>
            <a:spLocks noGrp="1"/>
          </p:cNvSpPr>
          <p:nvPr>
            <p:ph type="dt" sz="half" idx="10"/>
          </p:nvPr>
        </p:nvSpPr>
        <p:spPr/>
        <p:txBody>
          <a:bodyPr/>
          <a:lstStyle/>
          <a:p>
            <a:fld id="{1F5941F4-568A-47CF-B7FE-4BF992452712}" type="datetimeFigureOut">
              <a:rPr lang="nl-NL" smtClean="0"/>
              <a:t>18-2-2024</a:t>
            </a:fld>
            <a:endParaRPr lang="nl-NL"/>
          </a:p>
        </p:txBody>
      </p:sp>
      <p:sp>
        <p:nvSpPr>
          <p:cNvPr id="6" name="Tijdelijke aanduiding voor voettekst 5">
            <a:extLst>
              <a:ext uri="{FF2B5EF4-FFF2-40B4-BE49-F238E27FC236}">
                <a16:creationId xmlns:a16="http://schemas.microsoft.com/office/drawing/2014/main" id="{E61450DA-97A7-5B58-B934-EEF7D4C779B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A38B16E-CE54-D631-3443-944732EBBB17}"/>
              </a:ext>
            </a:extLst>
          </p:cNvPr>
          <p:cNvSpPr>
            <a:spLocks noGrp="1"/>
          </p:cNvSpPr>
          <p:nvPr>
            <p:ph type="sldNum" sz="quarter" idx="12"/>
          </p:nvPr>
        </p:nvSpPr>
        <p:spPr/>
        <p:txBody>
          <a:bodyPr/>
          <a:lstStyle/>
          <a:p>
            <a:fld id="{B4F10F0A-1D39-4DFA-8ACE-F13CE28D108F}" type="slidenum">
              <a:rPr lang="nl-NL" smtClean="0"/>
              <a:t>‹nr.›</a:t>
            </a:fld>
            <a:endParaRPr lang="nl-NL"/>
          </a:p>
        </p:txBody>
      </p:sp>
    </p:spTree>
    <p:extLst>
      <p:ext uri="{BB962C8B-B14F-4D97-AF65-F5344CB8AC3E}">
        <p14:creationId xmlns:p14="http://schemas.microsoft.com/office/powerpoint/2010/main" val="4042327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DC5D11-6284-D43C-D349-3DE690432AA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426232F-3EC8-D63D-1B5E-C029AB5655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EFDEE25-6C4F-0886-020D-14A822AC2B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000B2D5-062A-D9F5-2125-A6B69E494B0D}"/>
              </a:ext>
            </a:extLst>
          </p:cNvPr>
          <p:cNvSpPr>
            <a:spLocks noGrp="1"/>
          </p:cNvSpPr>
          <p:nvPr>
            <p:ph type="dt" sz="half" idx="10"/>
          </p:nvPr>
        </p:nvSpPr>
        <p:spPr/>
        <p:txBody>
          <a:bodyPr/>
          <a:lstStyle/>
          <a:p>
            <a:fld id="{1F5941F4-568A-47CF-B7FE-4BF992452712}" type="datetimeFigureOut">
              <a:rPr lang="nl-NL" smtClean="0"/>
              <a:t>18-2-2024</a:t>
            </a:fld>
            <a:endParaRPr lang="nl-NL"/>
          </a:p>
        </p:txBody>
      </p:sp>
      <p:sp>
        <p:nvSpPr>
          <p:cNvPr id="6" name="Tijdelijke aanduiding voor voettekst 5">
            <a:extLst>
              <a:ext uri="{FF2B5EF4-FFF2-40B4-BE49-F238E27FC236}">
                <a16:creationId xmlns:a16="http://schemas.microsoft.com/office/drawing/2014/main" id="{F064C684-B093-7876-94FD-1877B0AC5E6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3EAC545-EE33-3373-22EB-22A17D2A7B3E}"/>
              </a:ext>
            </a:extLst>
          </p:cNvPr>
          <p:cNvSpPr>
            <a:spLocks noGrp="1"/>
          </p:cNvSpPr>
          <p:nvPr>
            <p:ph type="sldNum" sz="quarter" idx="12"/>
          </p:nvPr>
        </p:nvSpPr>
        <p:spPr/>
        <p:txBody>
          <a:bodyPr/>
          <a:lstStyle/>
          <a:p>
            <a:fld id="{B4F10F0A-1D39-4DFA-8ACE-F13CE28D108F}" type="slidenum">
              <a:rPr lang="nl-NL" smtClean="0"/>
              <a:t>‹nr.›</a:t>
            </a:fld>
            <a:endParaRPr lang="nl-NL"/>
          </a:p>
        </p:txBody>
      </p:sp>
    </p:spTree>
    <p:extLst>
      <p:ext uri="{BB962C8B-B14F-4D97-AF65-F5344CB8AC3E}">
        <p14:creationId xmlns:p14="http://schemas.microsoft.com/office/powerpoint/2010/main" val="868519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microsoft.com/office/2007/relationships/hdphoto" Target="../media/hdphoto1.wdp"/><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F2F1649-BA3F-055E-C0A7-70D33389C0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99E085B-CF9E-35D3-C439-484696E89F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574CFC0-BEC6-1FC4-7B0D-4829B5AF68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5941F4-568A-47CF-B7FE-4BF992452712}" type="datetimeFigureOut">
              <a:rPr lang="nl-NL" smtClean="0"/>
              <a:t>18-2-2024</a:t>
            </a:fld>
            <a:endParaRPr lang="nl-NL"/>
          </a:p>
        </p:txBody>
      </p:sp>
      <p:sp>
        <p:nvSpPr>
          <p:cNvPr id="5" name="Tijdelijke aanduiding voor voettekst 4">
            <a:extLst>
              <a:ext uri="{FF2B5EF4-FFF2-40B4-BE49-F238E27FC236}">
                <a16:creationId xmlns:a16="http://schemas.microsoft.com/office/drawing/2014/main" id="{72F15C00-8081-5EB3-262A-41DC97655B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58C5A40-A86A-6653-BE46-0606BE5036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F10F0A-1D39-4DFA-8ACE-F13CE28D108F}" type="slidenum">
              <a:rPr lang="nl-NL" smtClean="0"/>
              <a:t>‹nr.›</a:t>
            </a:fld>
            <a:endParaRPr lang="nl-NL"/>
          </a:p>
        </p:txBody>
      </p:sp>
    </p:spTree>
    <p:extLst>
      <p:ext uri="{BB962C8B-B14F-4D97-AF65-F5344CB8AC3E}">
        <p14:creationId xmlns:p14="http://schemas.microsoft.com/office/powerpoint/2010/main" val="4037952659"/>
      </p:ext>
    </p:extLst>
  </p:cSld>
  <p:clrMap bg1="lt1" tx1="dk1" bg2="lt2" tx2="dk2" accent1="accent1" accent2="accent2" accent3="accent3" accent4="accent4" accent5="accent5" accent6="accent6" hlink="hlink" folHlink="folHlink"/>
  <p:sldLayoutIdLst>
    <p:sldLayoutId id="2147483747"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0638A527-5C8B-4304-B776-B13E43683D66}" type="datetimeFigureOut">
              <a:rPr lang="nl-NL" smtClean="0"/>
              <a:t>18-2-2024</a:t>
            </a:fld>
            <a:endParaRPr lang="nl-NL"/>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nl-NL"/>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A855DED1-1A2D-44CF-BA62-A29D6B170730}" type="slidenum">
              <a:rPr lang="nl-NL" smtClean="0"/>
              <a:t>‹nr.›</a:t>
            </a:fld>
            <a:endParaRPr lang="nl-NL"/>
          </a:p>
        </p:txBody>
      </p:sp>
    </p:spTree>
    <p:extLst>
      <p:ext uri="{BB962C8B-B14F-4D97-AF65-F5344CB8AC3E}">
        <p14:creationId xmlns:p14="http://schemas.microsoft.com/office/powerpoint/2010/main" val="3043221560"/>
      </p:ext>
    </p:extLst>
  </p:cSld>
  <p:clrMap bg1="lt1" tx1="dk1" bg2="lt2" tx2="dk2" accent1="accent1" accent2="accent2" accent3="accent3" accent4="accent4" accent5="accent5" accent6="accent6" hlink="hlink" folHlink="folHlink"/>
  <p:sldLayoutIdLst>
    <p:sldLayoutId id="2147483739" r:id="rId1"/>
    <p:sldLayoutId id="2147483744" r:id="rId2"/>
    <p:sldLayoutId id="2147483741" r:id="rId3"/>
    <p:sldLayoutId id="2147483745" r:id="rId4"/>
  </p:sldLayoutIdLst>
  <p:txStyles>
    <p:titleStyle>
      <a:lvl1pPr algn="l" defTabSz="914400" rtl="0" eaLnBrk="1" latinLnBrk="0" hangingPunct="1">
        <a:lnSpc>
          <a:spcPct val="90000"/>
        </a:lnSpc>
        <a:spcBef>
          <a:spcPct val="0"/>
        </a:spcBef>
        <a:buNone/>
        <a:defRPr sz="5400" kern="1200" cap="all" baseline="0">
          <a:blipFill>
            <a:blip r:embed="rId8">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575748-FF34-4248-A7F3-5541385C517F}" type="datetimeFigureOut">
              <a:rPr lang="nl-NL" smtClean="0"/>
              <a:t>18-2-2024</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847FE-E353-4047-9CB0-003D2AFAC80F}" type="slidenum">
              <a:rPr lang="nl-NL" smtClean="0"/>
              <a:t>‹nr.›</a:t>
            </a:fld>
            <a:endParaRPr lang="nl-NL"/>
          </a:p>
        </p:txBody>
      </p:sp>
    </p:spTree>
    <p:extLst>
      <p:ext uri="{BB962C8B-B14F-4D97-AF65-F5344CB8AC3E}">
        <p14:creationId xmlns:p14="http://schemas.microsoft.com/office/powerpoint/2010/main" val="350528965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3.xml"/><Relationship Id="rId1" Type="http://schemas.openxmlformats.org/officeDocument/2006/relationships/video" Target="https://www.youtube.com/embed/hx0XbLk-4TY?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5.xml"/><Relationship Id="rId1" Type="http://schemas.openxmlformats.org/officeDocument/2006/relationships/video" Target="https://www.youtube.com/embed/B1zaTUUmgUI?feature=oembed"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vng.nl/files/vng/20150707-vtsd-scenario.pdf" TargetMode="External"/><Relationship Id="rId7" Type="http://schemas.openxmlformats.org/officeDocument/2006/relationships/image" Target="../media/image35.png"/><Relationship Id="rId12" Type="http://schemas.openxmlformats.org/officeDocument/2006/relationships/image" Target="../media/image40.jpeg"/><Relationship Id="rId2" Type="http://schemas.openxmlformats.org/officeDocument/2006/relationships/image" Target="../media/image33.jpeg"/><Relationship Id="rId1" Type="http://schemas.openxmlformats.org/officeDocument/2006/relationships/slideLayout" Target="../slideLayouts/slideLayout16.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hyperlink" Target="https://www.movisie.nl/themas" TargetMode="External"/><Relationship Id="rId10" Type="http://schemas.openxmlformats.org/officeDocument/2006/relationships/image" Target="../media/image38.png"/><Relationship Id="rId4" Type="http://schemas.openxmlformats.org/officeDocument/2006/relationships/hyperlink" Target="https://kennisopenbaarbestuur.nl/thema/trends-en-ontwikkelingen/" TargetMode="External"/><Relationship Id="rId9"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6.xml"/><Relationship Id="rId1" Type="http://schemas.openxmlformats.org/officeDocument/2006/relationships/video" Target="https://www.youtube.com/embed/gAbUoHIW1xU?start=12&amp;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linkedin.com/posts/brommelstroet_cologne-activity-7087783807952527361-Oke_/?utm_source=share&amp;utm_medium=member_ios" TargetMode="External"/><Relationship Id="rId2" Type="http://schemas.openxmlformats.org/officeDocument/2006/relationships/hyperlink" Target="https://www.movisie.nl/artikel/wat-sociale-basis-precies"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F1A6A-0138-9444-3C05-F882CF7044AF}"/>
              </a:ext>
            </a:extLst>
          </p:cNvPr>
          <p:cNvSpPr>
            <a:spLocks noGrp="1"/>
          </p:cNvSpPr>
          <p:nvPr>
            <p:ph type="ctrTitle"/>
          </p:nvPr>
        </p:nvSpPr>
        <p:spPr/>
        <p:txBody>
          <a:bodyPr/>
          <a:lstStyle/>
          <a:p>
            <a:r>
              <a:rPr lang="nl-NL" dirty="0"/>
              <a:t>Stad en wijk</a:t>
            </a:r>
          </a:p>
        </p:txBody>
      </p:sp>
      <p:sp>
        <p:nvSpPr>
          <p:cNvPr id="3" name="Ondertitel 2">
            <a:extLst>
              <a:ext uri="{FF2B5EF4-FFF2-40B4-BE49-F238E27FC236}">
                <a16:creationId xmlns:a16="http://schemas.microsoft.com/office/drawing/2014/main" id="{B59D1B0B-0CAE-638C-1DB6-073F3DE6610F}"/>
              </a:ext>
            </a:extLst>
          </p:cNvPr>
          <p:cNvSpPr>
            <a:spLocks noGrp="1"/>
          </p:cNvSpPr>
          <p:nvPr>
            <p:ph type="subTitle" idx="1"/>
          </p:nvPr>
        </p:nvSpPr>
        <p:spPr/>
        <p:txBody>
          <a:bodyPr/>
          <a:lstStyle/>
          <a:p>
            <a:r>
              <a:rPr lang="nl-NL" dirty="0"/>
              <a:t>Donderdag 22 februari 2024 </a:t>
            </a:r>
          </a:p>
        </p:txBody>
      </p:sp>
    </p:spTree>
    <p:extLst>
      <p:ext uri="{BB962C8B-B14F-4D97-AF65-F5344CB8AC3E}">
        <p14:creationId xmlns:p14="http://schemas.microsoft.com/office/powerpoint/2010/main" val="1390814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Afbeelding 4">
            <a:extLst>
              <a:ext uri="{FF2B5EF4-FFF2-40B4-BE49-F238E27FC236}">
                <a16:creationId xmlns:a16="http://schemas.microsoft.com/office/drawing/2014/main" id="{C805F5DB-DD34-A662-3310-2714DC5AD351}"/>
              </a:ext>
            </a:extLst>
          </p:cNvPr>
          <p:cNvPicPr>
            <a:picLocks noChangeAspect="1"/>
          </p:cNvPicPr>
          <p:nvPr/>
        </p:nvPicPr>
        <p:blipFill rotWithShape="1">
          <a:blip r:embed="rId3"/>
          <a:srcRect t="6522" r="-2" b="3356"/>
          <a:stretch/>
        </p:blipFill>
        <p:spPr>
          <a:xfrm>
            <a:off x="321730" y="321732"/>
            <a:ext cx="5674897" cy="3017405"/>
          </a:xfrm>
          <a:prstGeom prst="rect">
            <a:avLst/>
          </a:prstGeom>
        </p:spPr>
      </p:pic>
      <p:pic>
        <p:nvPicPr>
          <p:cNvPr id="4" name="Afbeelding 3">
            <a:extLst>
              <a:ext uri="{FF2B5EF4-FFF2-40B4-BE49-F238E27FC236}">
                <a16:creationId xmlns:a16="http://schemas.microsoft.com/office/drawing/2014/main" id="{07DED822-F26D-ECE5-FB12-7A16E082315A}"/>
              </a:ext>
            </a:extLst>
          </p:cNvPr>
          <p:cNvPicPr>
            <a:picLocks noChangeAspect="1"/>
          </p:cNvPicPr>
          <p:nvPr/>
        </p:nvPicPr>
        <p:blipFill rotWithShape="1">
          <a:blip r:embed="rId4"/>
          <a:srcRect t="11229" r="-2" b="187"/>
          <a:stretch/>
        </p:blipFill>
        <p:spPr>
          <a:xfrm>
            <a:off x="321730" y="3510853"/>
            <a:ext cx="5674897" cy="2789954"/>
          </a:xfrm>
          <a:prstGeom prst="rect">
            <a:avLst/>
          </a:prstGeom>
        </p:spPr>
      </p:pic>
      <p:pic>
        <p:nvPicPr>
          <p:cNvPr id="2050" name="Picture 2">
            <a:extLst>
              <a:ext uri="{FF2B5EF4-FFF2-40B4-BE49-F238E27FC236}">
                <a16:creationId xmlns:a16="http://schemas.microsoft.com/office/drawing/2014/main" id="{5DD05EDF-3656-0740-9466-E7F1354E3A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1" r="-2" b="-2"/>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048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Afbeelding 2">
            <a:extLst>
              <a:ext uri="{FF2B5EF4-FFF2-40B4-BE49-F238E27FC236}">
                <a16:creationId xmlns:a16="http://schemas.microsoft.com/office/drawing/2014/main" id="{3755F452-7A65-F874-2816-B79022897B66}"/>
              </a:ext>
            </a:extLst>
          </p:cNvPr>
          <p:cNvPicPr>
            <a:picLocks noChangeAspect="1"/>
          </p:cNvPicPr>
          <p:nvPr/>
        </p:nvPicPr>
        <p:blipFill rotWithShape="1">
          <a:blip r:embed="rId3"/>
          <a:srcRect l="2311" r="5653" b="-3"/>
          <a:stretch/>
        </p:blipFill>
        <p:spPr>
          <a:xfrm>
            <a:off x="321731" y="557189"/>
            <a:ext cx="5668684" cy="5743618"/>
          </a:xfrm>
          <a:prstGeom prst="rect">
            <a:avLst/>
          </a:prstGeom>
        </p:spPr>
      </p:pic>
      <p:pic>
        <p:nvPicPr>
          <p:cNvPr id="2" name="Afbeelding 1">
            <a:extLst>
              <a:ext uri="{FF2B5EF4-FFF2-40B4-BE49-F238E27FC236}">
                <a16:creationId xmlns:a16="http://schemas.microsoft.com/office/drawing/2014/main" id="{B9704620-6C7E-A856-F670-DA9EDD56E9C0}"/>
              </a:ext>
            </a:extLst>
          </p:cNvPr>
          <p:cNvPicPr>
            <a:picLocks noChangeAspect="1"/>
          </p:cNvPicPr>
          <p:nvPr/>
        </p:nvPicPr>
        <p:blipFill rotWithShape="1">
          <a:blip r:embed="rId4"/>
          <a:srcRect l="25063" r="19359" b="-1"/>
          <a:stretch/>
        </p:blipFill>
        <p:spPr>
          <a:xfrm>
            <a:off x="6195375" y="557189"/>
            <a:ext cx="5674893" cy="5743618"/>
          </a:xfrm>
          <a:prstGeom prst="rect">
            <a:avLst/>
          </a:prstGeom>
        </p:spPr>
      </p:pic>
    </p:spTree>
    <p:extLst>
      <p:ext uri="{BB962C8B-B14F-4D97-AF65-F5344CB8AC3E}">
        <p14:creationId xmlns:p14="http://schemas.microsoft.com/office/powerpoint/2010/main" val="1764055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73F355-A136-47EA-B58E-B22195261945}"/>
              </a:ext>
            </a:extLst>
          </p:cNvPr>
          <p:cNvSpPr>
            <a:spLocks noGrp="1"/>
          </p:cNvSpPr>
          <p:nvPr>
            <p:ph type="title"/>
          </p:nvPr>
        </p:nvSpPr>
        <p:spPr/>
        <p:txBody>
          <a:bodyPr/>
          <a:lstStyle/>
          <a:p>
            <a:r>
              <a:rPr lang="nl-NL" dirty="0"/>
              <a:t>Gentrificatie</a:t>
            </a:r>
          </a:p>
        </p:txBody>
      </p:sp>
      <p:pic>
        <p:nvPicPr>
          <p:cNvPr id="3" name="Onlinemedia 2" title="Uitleg van gentrificatie">
            <a:hlinkClick r:id="" action="ppaction://media"/>
            <a:extLst>
              <a:ext uri="{FF2B5EF4-FFF2-40B4-BE49-F238E27FC236}">
                <a16:creationId xmlns:a16="http://schemas.microsoft.com/office/drawing/2014/main" id="{0D1293E2-83E4-48CE-B307-3BBA8FCD18E3}"/>
              </a:ext>
            </a:extLst>
          </p:cNvPr>
          <p:cNvPicPr>
            <a:picLocks noRot="1" noChangeAspect="1"/>
          </p:cNvPicPr>
          <p:nvPr>
            <a:videoFile r:link="rId1"/>
          </p:nvPr>
        </p:nvPicPr>
        <p:blipFill>
          <a:blip r:embed="rId3"/>
          <a:stretch>
            <a:fillRect/>
          </a:stretch>
        </p:blipFill>
        <p:spPr>
          <a:xfrm>
            <a:off x="762001" y="1816929"/>
            <a:ext cx="7765773" cy="4387662"/>
          </a:xfrm>
          <a:prstGeom prst="rect">
            <a:avLst/>
          </a:prstGeom>
        </p:spPr>
      </p:pic>
    </p:spTree>
    <p:extLst>
      <p:ext uri="{BB962C8B-B14F-4D97-AF65-F5344CB8AC3E}">
        <p14:creationId xmlns:p14="http://schemas.microsoft.com/office/powerpoint/2010/main" val="21280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Jongeren en gentrificatie in Zuidoost">
            <a:hlinkClick r:id="" action="ppaction://media"/>
            <a:extLst>
              <a:ext uri="{FF2B5EF4-FFF2-40B4-BE49-F238E27FC236}">
                <a16:creationId xmlns:a16="http://schemas.microsoft.com/office/drawing/2014/main" id="{A5D4790F-AD24-4701-9B0B-28F9FD1461C0}"/>
              </a:ext>
            </a:extLst>
          </p:cNvPr>
          <p:cNvPicPr>
            <a:picLocks noRot="1" noChangeAspect="1"/>
          </p:cNvPicPr>
          <p:nvPr>
            <a:videoFile r:link="rId1"/>
          </p:nvPr>
        </p:nvPicPr>
        <p:blipFill>
          <a:blip r:embed="rId3"/>
          <a:stretch>
            <a:fillRect/>
          </a:stretch>
        </p:blipFill>
        <p:spPr>
          <a:xfrm>
            <a:off x="2037364" y="865770"/>
            <a:ext cx="8548757" cy="4830047"/>
          </a:xfrm>
          <a:prstGeom prst="rect">
            <a:avLst/>
          </a:prstGeom>
        </p:spPr>
      </p:pic>
    </p:spTree>
    <p:extLst>
      <p:ext uri="{BB962C8B-B14F-4D97-AF65-F5344CB8AC3E}">
        <p14:creationId xmlns:p14="http://schemas.microsoft.com/office/powerpoint/2010/main" val="77990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7F3A3E34-D05D-4F59-BFB3-F948A95B99EC}"/>
              </a:ext>
            </a:extLst>
          </p:cNvPr>
          <p:cNvSpPr txBox="1"/>
          <p:nvPr/>
        </p:nvSpPr>
        <p:spPr>
          <a:xfrm>
            <a:off x="606286" y="474345"/>
            <a:ext cx="10873410" cy="5724644"/>
          </a:xfrm>
          <a:prstGeom prst="rect">
            <a:avLst/>
          </a:prstGeom>
          <a:noFill/>
        </p:spPr>
        <p:txBody>
          <a:bodyPr wrap="square">
            <a:spAutoFit/>
          </a:bodyPr>
          <a:lstStyle/>
          <a:p>
            <a:pPr algn="l"/>
            <a:r>
              <a:rPr lang="nl-NL" sz="2400" b="1" i="0" dirty="0">
                <a:solidFill>
                  <a:schemeClr val="accent1"/>
                </a:solidFill>
                <a:effectLst/>
                <a:latin typeface="Poppins" panose="00000500000000000000" pitchFamily="2" charset="0"/>
              </a:rPr>
              <a:t>Wat is gentrificatie?</a:t>
            </a:r>
          </a:p>
          <a:p>
            <a:pPr algn="l"/>
            <a:r>
              <a:rPr lang="nl-NL" b="0" i="0" dirty="0">
                <a:solidFill>
                  <a:srgbClr val="486066"/>
                </a:solidFill>
                <a:effectLst/>
                <a:latin typeface="Poppins" panose="00000500000000000000" pitchFamily="2" charset="0"/>
              </a:rPr>
              <a:t>Afgeleid van het Engelse woord voor adel – </a:t>
            </a:r>
            <a:r>
              <a:rPr lang="nl-NL" b="0" i="0" dirty="0" err="1">
                <a:solidFill>
                  <a:srgbClr val="486066"/>
                </a:solidFill>
                <a:effectLst/>
                <a:latin typeface="Poppins" panose="00000500000000000000" pitchFamily="2" charset="0"/>
              </a:rPr>
              <a:t>gentry</a:t>
            </a:r>
            <a:r>
              <a:rPr lang="nl-NL" b="0" i="0" dirty="0">
                <a:solidFill>
                  <a:srgbClr val="486066"/>
                </a:solidFill>
                <a:effectLst/>
                <a:latin typeface="Poppins" panose="00000500000000000000" pitchFamily="2" charset="0"/>
              </a:rPr>
              <a:t> – is gentrificatie de opwaardering of upgrade van een oude buurt in een stad met als doel rijkere bewoners aan te trekken. We kunnen deze opwaardering van een buurt als een stappenplan zien. Vaak vindt de opwaardering plaats op 3 manieren of in 3 stappen:</a:t>
            </a:r>
            <a:br>
              <a:rPr lang="nl-NL" b="0" i="0" dirty="0">
                <a:solidFill>
                  <a:srgbClr val="486066"/>
                </a:solidFill>
                <a:effectLst/>
                <a:latin typeface="Poppins" panose="00000500000000000000" pitchFamily="2" charset="0"/>
              </a:rPr>
            </a:br>
            <a:br>
              <a:rPr lang="nl-NL" b="0" i="0" dirty="0">
                <a:solidFill>
                  <a:srgbClr val="486066"/>
                </a:solidFill>
                <a:effectLst/>
                <a:latin typeface="Poppins" panose="00000500000000000000" pitchFamily="2" charset="0"/>
              </a:rPr>
            </a:br>
            <a:r>
              <a:rPr lang="nl-NL" b="1" i="0" dirty="0">
                <a:solidFill>
                  <a:srgbClr val="486066"/>
                </a:solidFill>
                <a:effectLst/>
                <a:latin typeface="Poppins" panose="00000500000000000000" pitchFamily="2" charset="0"/>
              </a:rPr>
              <a:t>1)</a:t>
            </a:r>
            <a:r>
              <a:rPr lang="nl-NL" b="0" i="0" dirty="0">
                <a:solidFill>
                  <a:srgbClr val="486066"/>
                </a:solidFill>
                <a:effectLst/>
                <a:latin typeface="Poppins" panose="00000500000000000000" pitchFamily="2" charset="0"/>
              </a:rPr>
              <a:t> De eerste stap is een economische opwaardering van de buurt. Huizen worden gerenoveerd en duurder gemaakt door gebruik van materialen van hoge kwaliteit. Er kunnen ook nieuwe huizen gebouwd worden. Naast koophuizen, kan ook de huur van bestaande huurhuizen omhooggaan na een verbouwing.</a:t>
            </a:r>
            <a:br>
              <a:rPr lang="nl-NL" b="0" i="0" dirty="0">
                <a:solidFill>
                  <a:srgbClr val="486066"/>
                </a:solidFill>
                <a:effectLst/>
                <a:latin typeface="Poppins" panose="00000500000000000000" pitchFamily="2" charset="0"/>
              </a:rPr>
            </a:br>
            <a:br>
              <a:rPr lang="nl-NL" b="0" i="0" dirty="0">
                <a:solidFill>
                  <a:srgbClr val="486066"/>
                </a:solidFill>
                <a:effectLst/>
                <a:latin typeface="Poppins" panose="00000500000000000000" pitchFamily="2" charset="0"/>
              </a:rPr>
            </a:br>
            <a:r>
              <a:rPr lang="nl-NL" b="1" i="0" dirty="0">
                <a:solidFill>
                  <a:srgbClr val="486066"/>
                </a:solidFill>
                <a:effectLst/>
                <a:latin typeface="Poppins" panose="00000500000000000000" pitchFamily="2" charset="0"/>
              </a:rPr>
              <a:t>2)</a:t>
            </a:r>
            <a:r>
              <a:rPr lang="nl-NL" b="0" i="0" dirty="0">
                <a:solidFill>
                  <a:srgbClr val="486066"/>
                </a:solidFill>
                <a:effectLst/>
                <a:latin typeface="Poppins" panose="00000500000000000000" pitchFamily="2" charset="0"/>
              </a:rPr>
              <a:t> De tweede stap is een sociale opwaardering van de buurt. Eigenlijk een reactie op de hoge prijzen van huizen, verdwijnen de armere mensen uit de buurt omdat ze geen huis meer kunnen betalen. Er blijven dus alleen rijke(ere) mensen achter in een stadsdeel als er sprake is van gentrificatie.</a:t>
            </a:r>
            <a:br>
              <a:rPr lang="nl-NL" b="0" i="0" dirty="0">
                <a:solidFill>
                  <a:srgbClr val="486066"/>
                </a:solidFill>
                <a:effectLst/>
                <a:latin typeface="Poppins" panose="00000500000000000000" pitchFamily="2" charset="0"/>
              </a:rPr>
            </a:br>
            <a:br>
              <a:rPr lang="nl-NL" b="0" i="0" dirty="0">
                <a:solidFill>
                  <a:srgbClr val="486066"/>
                </a:solidFill>
                <a:effectLst/>
                <a:latin typeface="Poppins" panose="00000500000000000000" pitchFamily="2" charset="0"/>
              </a:rPr>
            </a:br>
            <a:r>
              <a:rPr lang="nl-NL" b="1" i="0" dirty="0">
                <a:solidFill>
                  <a:srgbClr val="486066"/>
                </a:solidFill>
                <a:effectLst/>
                <a:latin typeface="Poppins" panose="00000500000000000000" pitchFamily="2" charset="0"/>
              </a:rPr>
              <a:t>3)</a:t>
            </a:r>
            <a:r>
              <a:rPr lang="nl-NL" b="0" i="0" dirty="0">
                <a:solidFill>
                  <a:srgbClr val="486066"/>
                </a:solidFill>
                <a:effectLst/>
                <a:latin typeface="Poppins" panose="00000500000000000000" pitchFamily="2" charset="0"/>
              </a:rPr>
              <a:t> De derde stap is een culturele opwaardering van de buurt. Vaak houdt dit in dat gebouwen uit de culturele sector, zoals musea, theaters en bioscopen verbouwd of nieuw gebouwd worden. Ook worden er in buurten waar gentrificatie plaatsvindt vaak nieuwe kunstwerken geplaats.</a:t>
            </a:r>
          </a:p>
        </p:txBody>
      </p:sp>
    </p:spTree>
    <p:extLst>
      <p:ext uri="{BB962C8B-B14F-4D97-AF65-F5344CB8AC3E}">
        <p14:creationId xmlns:p14="http://schemas.microsoft.com/office/powerpoint/2010/main" val="85450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8EAEE-D17D-2FE2-F1BC-D3A1D9F06FC4}"/>
              </a:ext>
            </a:extLst>
          </p:cNvPr>
          <p:cNvSpPr>
            <a:spLocks noGrp="1"/>
          </p:cNvSpPr>
          <p:nvPr>
            <p:ph type="ctrTitle"/>
          </p:nvPr>
        </p:nvSpPr>
        <p:spPr/>
        <p:txBody>
          <a:bodyPr/>
          <a:lstStyle/>
          <a:p>
            <a:r>
              <a:rPr lang="nl-NL" dirty="0"/>
              <a:t>De praktijk van ruimtelijke ordening </a:t>
            </a:r>
          </a:p>
        </p:txBody>
      </p:sp>
    </p:spTree>
    <p:extLst>
      <p:ext uri="{BB962C8B-B14F-4D97-AF65-F5344CB8AC3E}">
        <p14:creationId xmlns:p14="http://schemas.microsoft.com/office/powerpoint/2010/main" val="2060078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1D6E61-B95C-489F-A2C0-EDE7F556E6CC}"/>
              </a:ext>
            </a:extLst>
          </p:cNvPr>
          <p:cNvSpPr>
            <a:spLocks noGrp="1"/>
          </p:cNvSpPr>
          <p:nvPr>
            <p:ph type="title"/>
          </p:nvPr>
        </p:nvSpPr>
        <p:spPr>
          <a:xfrm>
            <a:off x="6261485" y="812864"/>
            <a:ext cx="6161004" cy="886379"/>
          </a:xfrm>
        </p:spPr>
        <p:txBody>
          <a:bodyPr vert="horz" lIns="91440" tIns="45720" rIns="91440" bIns="45720" rtlCol="0" anchor="ctr">
            <a:normAutofit/>
          </a:bodyPr>
          <a:lstStyle/>
          <a:p>
            <a:r>
              <a:rPr lang="en-US" dirty="0"/>
              <a:t>Reader </a:t>
            </a:r>
          </a:p>
        </p:txBody>
      </p:sp>
      <p:pic>
        <p:nvPicPr>
          <p:cNvPr id="1026" name="Picture 2" descr="Afbeeldingsresultaat voor old school">
            <a:extLst>
              <a:ext uri="{FF2B5EF4-FFF2-40B4-BE49-F238E27FC236}">
                <a16:creationId xmlns:a16="http://schemas.microsoft.com/office/drawing/2014/main" id="{FF7D8C46-0429-4067-AEC6-885A6C85535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49077" y="2090225"/>
            <a:ext cx="3217333" cy="2765311"/>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7A76DFF1-3A4C-4D65-AA83-A4E6081F5BEE}"/>
              </a:ext>
            </a:extLst>
          </p:cNvPr>
          <p:cNvSpPr txBox="1"/>
          <p:nvPr/>
        </p:nvSpPr>
        <p:spPr>
          <a:xfrm>
            <a:off x="6234868" y="1820369"/>
            <a:ext cx="5217173" cy="4351338"/>
          </a:xfrm>
          <a:prstGeom prst="rect">
            <a:avLst/>
          </a:prstGeom>
        </p:spPr>
        <p:txBody>
          <a:bodyPr vert="horz" lIns="91440" tIns="45720" rIns="91440" bIns="45720" rtlCol="0">
            <a:normAutofit/>
          </a:bodyPr>
          <a:lstStyle/>
          <a:p>
            <a:pPr>
              <a:lnSpc>
                <a:spcPct val="90000"/>
              </a:lnSpc>
              <a:spcAft>
                <a:spcPts val="600"/>
              </a:spcAft>
            </a:pPr>
            <a:r>
              <a:rPr lang="en-US" b="1" dirty="0"/>
              <a:t>Op Wiki met </a:t>
            </a:r>
          </a:p>
          <a:p>
            <a:pPr marL="457200" indent="-228600">
              <a:lnSpc>
                <a:spcPct val="90000"/>
              </a:lnSpc>
              <a:spcAft>
                <a:spcPts val="600"/>
              </a:spcAft>
              <a:buFont typeface="Arial" panose="020B0604020202020204" pitchFamily="34" charset="0"/>
              <a:buChar char="•"/>
            </a:pPr>
            <a:r>
              <a:rPr lang="nl-NL" dirty="0"/>
              <a:t>Korte uitleg over diverse begrippen</a:t>
            </a:r>
          </a:p>
          <a:p>
            <a:pPr marL="228600">
              <a:lnSpc>
                <a:spcPct val="90000"/>
              </a:lnSpc>
              <a:spcAft>
                <a:spcPts val="600"/>
              </a:spcAft>
            </a:pPr>
            <a:endParaRPr lang="nl-NL" dirty="0"/>
          </a:p>
          <a:p>
            <a:pPr marL="457200" indent="-228600">
              <a:lnSpc>
                <a:spcPct val="90000"/>
              </a:lnSpc>
              <a:spcAft>
                <a:spcPts val="600"/>
              </a:spcAft>
              <a:buFont typeface="Arial" panose="020B0604020202020204" pitchFamily="34" charset="0"/>
              <a:buChar char="•"/>
            </a:pPr>
            <a:r>
              <a:rPr lang="nl-NL" dirty="0"/>
              <a:t>Steden die als voorbeeld behandeld zijn</a:t>
            </a:r>
          </a:p>
          <a:p>
            <a:pPr marL="228600">
              <a:lnSpc>
                <a:spcPct val="90000"/>
              </a:lnSpc>
              <a:spcAft>
                <a:spcPts val="600"/>
              </a:spcAft>
            </a:pPr>
            <a:endParaRPr lang="nl-NL" dirty="0"/>
          </a:p>
          <a:p>
            <a:pPr marL="457200" indent="-228600">
              <a:lnSpc>
                <a:spcPct val="90000"/>
              </a:lnSpc>
              <a:spcAft>
                <a:spcPts val="600"/>
              </a:spcAft>
              <a:buFont typeface="Arial" panose="020B0604020202020204" pitchFamily="34" charset="0"/>
              <a:buChar char="•"/>
            </a:pPr>
            <a:r>
              <a:rPr lang="nl-NL" dirty="0"/>
              <a:t>Wat is belangrijk in de ontwikkeling van steden / wijken voor de toekomst als we focussen op fysieke leefbaarheid?</a:t>
            </a:r>
          </a:p>
          <a:p>
            <a:pPr marL="228600">
              <a:lnSpc>
                <a:spcPct val="90000"/>
              </a:lnSpc>
              <a:spcAft>
                <a:spcPts val="600"/>
              </a:spcAft>
            </a:pPr>
            <a:endParaRPr lang="nl-NL" dirty="0"/>
          </a:p>
          <a:p>
            <a:pPr marL="457200" indent="-228600">
              <a:lnSpc>
                <a:spcPct val="90000"/>
              </a:lnSpc>
              <a:spcAft>
                <a:spcPts val="600"/>
              </a:spcAft>
              <a:buFont typeface="Arial" panose="020B0604020202020204" pitchFamily="34" charset="0"/>
              <a:buChar char="•"/>
            </a:pPr>
            <a:r>
              <a:rPr lang="nl-NL" dirty="0"/>
              <a:t>De opdracht voor 4 verschillende casussen</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3658888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07584A-9318-4140-A6AF-FE74FC5BBC15}"/>
              </a:ext>
            </a:extLst>
          </p:cNvPr>
          <p:cNvSpPr>
            <a:spLocks noGrp="1"/>
          </p:cNvSpPr>
          <p:nvPr>
            <p:ph type="title"/>
          </p:nvPr>
        </p:nvSpPr>
        <p:spPr/>
        <p:txBody>
          <a:bodyPr/>
          <a:lstStyle/>
          <a:p>
            <a:r>
              <a:rPr lang="nl-NL" dirty="0"/>
              <a:t>Reader in Wiki </a:t>
            </a:r>
          </a:p>
        </p:txBody>
      </p:sp>
      <p:sp>
        <p:nvSpPr>
          <p:cNvPr id="4" name="Tekstvak 3">
            <a:extLst>
              <a:ext uri="{FF2B5EF4-FFF2-40B4-BE49-F238E27FC236}">
                <a16:creationId xmlns:a16="http://schemas.microsoft.com/office/drawing/2014/main" id="{ACC12FA2-C1F2-447A-973D-3A789D198F80}"/>
              </a:ext>
            </a:extLst>
          </p:cNvPr>
          <p:cNvSpPr txBox="1"/>
          <p:nvPr/>
        </p:nvSpPr>
        <p:spPr>
          <a:xfrm>
            <a:off x="1063752" y="1781842"/>
            <a:ext cx="10397490" cy="4339650"/>
          </a:xfrm>
          <a:prstGeom prst="rect">
            <a:avLst/>
          </a:prstGeom>
          <a:noFill/>
        </p:spPr>
        <p:txBody>
          <a:bodyPr wrap="square">
            <a:spAutoFit/>
          </a:bodyPr>
          <a:lstStyle/>
          <a:p>
            <a:pPr algn="l" rtl="0" fontAlgn="base"/>
            <a:r>
              <a:rPr lang="nl-NL" sz="2400" b="1" i="0" dirty="0">
                <a:solidFill>
                  <a:srgbClr val="000000"/>
                </a:solidFill>
                <a:effectLst/>
                <a:latin typeface="Calibri" panose="020F0502020204030204" pitchFamily="34" charset="0"/>
              </a:rPr>
              <a:t>Opdracht: </a:t>
            </a:r>
            <a:r>
              <a:rPr lang="nl-NL" sz="2400" b="0" i="0" dirty="0">
                <a:solidFill>
                  <a:srgbClr val="000000"/>
                </a:solidFill>
                <a:effectLst/>
                <a:latin typeface="Calibri" panose="020F0502020204030204" pitchFamily="34" charset="0"/>
              </a:rPr>
              <a:t> </a:t>
            </a:r>
            <a:endParaRPr lang="nl-NL" sz="3200" b="0" i="0" dirty="0">
              <a:solidFill>
                <a:srgbClr val="000000"/>
              </a:solidFill>
              <a:effectLst/>
              <a:latin typeface="Segoe UI" panose="020B0502040204020203" pitchFamily="34" charset="0"/>
            </a:endParaRPr>
          </a:p>
          <a:p>
            <a:pPr algn="l" rtl="0" fontAlgn="base">
              <a:buFont typeface="+mj-lt"/>
              <a:buAutoNum type="arabicPeriod"/>
            </a:pPr>
            <a:r>
              <a:rPr lang="nl-NL" b="0" i="0" dirty="0">
                <a:solidFill>
                  <a:srgbClr val="000000"/>
                </a:solidFill>
                <a:effectLst/>
                <a:latin typeface="Calibri" panose="020F0502020204030204" pitchFamily="34" charset="0"/>
              </a:rPr>
              <a:t>Onderzoek het gebied van je casus: </a:t>
            </a:r>
          </a:p>
          <a:p>
            <a:pPr algn="l" rtl="0" fontAlgn="base">
              <a:buFont typeface="Arial" panose="020B0604020202020204" pitchFamily="34" charset="0"/>
              <a:buChar char="•"/>
            </a:pPr>
            <a:r>
              <a:rPr lang="nl-NL" b="0" i="0" dirty="0">
                <a:solidFill>
                  <a:srgbClr val="000000"/>
                </a:solidFill>
                <a:effectLst/>
                <a:latin typeface="Calibri" panose="020F0502020204030204" pitchFamily="34" charset="0"/>
              </a:rPr>
              <a:t>Kijk naar de ligging, de plannen, de visie erachter en zoek beeldmateriaal op.  </a:t>
            </a:r>
          </a:p>
          <a:p>
            <a:pPr algn="l" rtl="0" fontAlgn="base"/>
            <a:r>
              <a:rPr lang="nl-NL" b="0" i="0" dirty="0">
                <a:solidFill>
                  <a:srgbClr val="000000"/>
                </a:solidFill>
                <a:effectLst/>
                <a:latin typeface="Calibri" panose="020F0502020204030204" pitchFamily="34" charset="0"/>
              </a:rPr>
              <a:t> </a:t>
            </a:r>
            <a:endParaRPr lang="nl-NL" sz="3200" b="0" i="0" dirty="0">
              <a:solidFill>
                <a:srgbClr val="000000"/>
              </a:solidFill>
              <a:effectLst/>
              <a:latin typeface="Segoe UI" panose="020B0502040204020203" pitchFamily="34" charset="0"/>
            </a:endParaRPr>
          </a:p>
          <a:p>
            <a:pPr algn="l" rtl="0" fontAlgn="base">
              <a:buFont typeface="+mj-lt"/>
              <a:buAutoNum type="arabicPeriod" startAt="2"/>
            </a:pPr>
            <a:r>
              <a:rPr lang="nl-NL" b="0" i="0" dirty="0">
                <a:solidFill>
                  <a:srgbClr val="000000"/>
                </a:solidFill>
                <a:effectLst/>
                <a:latin typeface="Calibri" panose="020F0502020204030204" pitchFamily="34" charset="0"/>
              </a:rPr>
              <a:t>Focus daarna op de inrichting van het gebied;  </a:t>
            </a:r>
          </a:p>
          <a:p>
            <a:pPr algn="l" rtl="0" fontAlgn="base">
              <a:buFont typeface="Arial" panose="020B0604020202020204" pitchFamily="34" charset="0"/>
              <a:buChar char="•"/>
            </a:pPr>
            <a:r>
              <a:rPr lang="nl-NL" b="0" i="0" dirty="0">
                <a:solidFill>
                  <a:srgbClr val="000000"/>
                </a:solidFill>
                <a:effectLst/>
                <a:latin typeface="Calibri" panose="020F0502020204030204" pitchFamily="34" charset="0"/>
              </a:rPr>
              <a:t>de stedenbouwkundige aspecten (ontwerp, architectuur)   </a:t>
            </a:r>
          </a:p>
          <a:p>
            <a:pPr algn="l" rtl="0" fontAlgn="base">
              <a:buFont typeface="Arial" panose="020B0604020202020204" pitchFamily="34" charset="0"/>
              <a:buChar char="•"/>
            </a:pPr>
            <a:r>
              <a:rPr lang="nl-NL" b="0" i="0" dirty="0">
                <a:solidFill>
                  <a:srgbClr val="000000"/>
                </a:solidFill>
                <a:effectLst/>
                <a:latin typeface="Calibri" panose="020F0502020204030204" pitchFamily="34" charset="0"/>
              </a:rPr>
              <a:t>de planologische aspecten (het optimaal benutten van de (openbare) ruimte, zodat alle gewenste en noodzakelijke functies daarin hun plaats krijgen </a:t>
            </a:r>
          </a:p>
          <a:p>
            <a:pPr algn="l" rtl="0" fontAlgn="base"/>
            <a:r>
              <a:rPr lang="nl-NL" b="0" i="0" dirty="0">
                <a:solidFill>
                  <a:srgbClr val="000000"/>
                </a:solidFill>
                <a:effectLst/>
                <a:latin typeface="Calibri" panose="020F0502020204030204" pitchFamily="34" charset="0"/>
              </a:rPr>
              <a:t> </a:t>
            </a:r>
            <a:endParaRPr lang="nl-NL" sz="3200" b="0" i="0" dirty="0">
              <a:solidFill>
                <a:srgbClr val="000000"/>
              </a:solidFill>
              <a:effectLst/>
              <a:latin typeface="Segoe UI" panose="020B0502040204020203" pitchFamily="34" charset="0"/>
            </a:endParaRPr>
          </a:p>
          <a:p>
            <a:pPr algn="l" rtl="0" fontAlgn="base">
              <a:buFont typeface="+mj-lt"/>
              <a:buAutoNum type="arabicPeriod" startAt="3"/>
            </a:pPr>
            <a:r>
              <a:rPr lang="nl-NL" b="0" i="0" dirty="0">
                <a:solidFill>
                  <a:srgbClr val="000000"/>
                </a:solidFill>
                <a:effectLst/>
                <a:latin typeface="Calibri" panose="020F0502020204030204" pitchFamily="34" charset="0"/>
              </a:rPr>
              <a:t>Wat valt op &amp; kan er verbeterd worden als je als adviseur Duurzame leefomgeving kijkt naar de plannen en de realisatie met als ultiem doel ‘de wijk van de toekomst’ te ontwerpen?  </a:t>
            </a:r>
          </a:p>
          <a:p>
            <a:pPr algn="l" rtl="0" fontAlgn="base"/>
            <a:endParaRPr lang="nl-NL" b="0" i="0" dirty="0">
              <a:solidFill>
                <a:srgbClr val="000000"/>
              </a:solidFill>
              <a:effectLst/>
              <a:latin typeface="Calibri" panose="020F0502020204030204" pitchFamily="34" charset="0"/>
            </a:endParaRPr>
          </a:p>
          <a:p>
            <a:pPr algn="l" rtl="0" fontAlgn="base">
              <a:buFont typeface="+mj-lt"/>
              <a:buAutoNum type="arabicPeriod" startAt="4"/>
            </a:pPr>
            <a:r>
              <a:rPr lang="nl-NL" b="0" i="0" dirty="0">
                <a:solidFill>
                  <a:srgbClr val="000000"/>
                </a:solidFill>
                <a:effectLst/>
                <a:latin typeface="Calibri" panose="020F0502020204030204" pitchFamily="34" charset="0"/>
              </a:rPr>
              <a:t>Terugkoppeling:  </a:t>
            </a:r>
          </a:p>
          <a:p>
            <a:pPr marL="285750" indent="-285750" algn="l" rtl="0" fontAlgn="base">
              <a:buFont typeface="Arial" panose="020B0604020202020204" pitchFamily="34" charset="0"/>
              <a:buChar char="•"/>
            </a:pPr>
            <a:r>
              <a:rPr lang="nl-NL" b="0" i="0" dirty="0">
                <a:solidFill>
                  <a:srgbClr val="000000"/>
                </a:solidFill>
                <a:effectLst/>
                <a:latin typeface="Calibri" panose="020F0502020204030204" pitchFamily="34" charset="0"/>
              </a:rPr>
              <a:t>Maak een ontwerp / tekening  </a:t>
            </a:r>
          </a:p>
          <a:p>
            <a:pPr marL="285750" indent="-285750" algn="l" rtl="0" fontAlgn="base">
              <a:buFont typeface="Arial" panose="020B0604020202020204" pitchFamily="34" charset="0"/>
              <a:buChar char="•"/>
            </a:pPr>
            <a:r>
              <a:rPr lang="nl-NL" b="0" i="0" dirty="0">
                <a:solidFill>
                  <a:srgbClr val="000000"/>
                </a:solidFill>
                <a:effectLst/>
                <a:latin typeface="Calibri" panose="020F0502020204030204" pitchFamily="34" charset="0"/>
              </a:rPr>
              <a:t>Maak een korte presentatie waarin je dingen laat zien en vertelt.  </a:t>
            </a:r>
          </a:p>
        </p:txBody>
      </p:sp>
    </p:spTree>
    <p:extLst>
      <p:ext uri="{BB962C8B-B14F-4D97-AF65-F5344CB8AC3E}">
        <p14:creationId xmlns:p14="http://schemas.microsoft.com/office/powerpoint/2010/main" val="1628401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D5F829D-3015-428D-8418-47479359AEB6}"/>
              </a:ext>
            </a:extLst>
          </p:cNvPr>
          <p:cNvSpPr txBox="1"/>
          <p:nvPr/>
        </p:nvSpPr>
        <p:spPr>
          <a:xfrm>
            <a:off x="1011306" y="1148053"/>
            <a:ext cx="6097656" cy="4147995"/>
          </a:xfrm>
          <a:prstGeom prst="rect">
            <a:avLst/>
          </a:prstGeom>
          <a:noFill/>
        </p:spPr>
        <p:txBody>
          <a:bodyPr wrap="square">
            <a:spAutoFit/>
          </a:bodyPr>
          <a:lstStyle/>
          <a:p>
            <a:pPr>
              <a:lnSpc>
                <a:spcPct val="107000"/>
              </a:lnSpc>
              <a:spcBef>
                <a:spcPts val="200"/>
              </a:spcBef>
            </a:pPr>
            <a:r>
              <a:rPr lang="nl-NL" sz="3200" b="1" dirty="0">
                <a:solidFill>
                  <a:schemeClr val="accent1"/>
                </a:solidFill>
                <a:effectLst/>
                <a:latin typeface="Calibri Light" panose="020F0302020204030204" pitchFamily="34" charset="0"/>
                <a:ea typeface="Times New Roman" panose="02020603050405020304" pitchFamily="18" charset="0"/>
                <a:cs typeface="Times New Roman" panose="02020603050405020304" pitchFamily="18" charset="0"/>
              </a:rPr>
              <a:t>Casus 1</a:t>
            </a:r>
          </a:p>
          <a:p>
            <a:pPr>
              <a:lnSpc>
                <a:spcPct val="107000"/>
              </a:lnSpc>
              <a:spcAft>
                <a:spcPts val="800"/>
              </a:spcAft>
            </a:pPr>
            <a:r>
              <a:rPr lang="nl-NL" sz="2400" dirty="0">
                <a:effectLst/>
                <a:latin typeface="Calibri" panose="020F0502020204030204" pitchFamily="34" charset="0"/>
                <a:ea typeface="Calibri" panose="020F0502020204030204" pitchFamily="34" charset="0"/>
                <a:cs typeface="Times New Roman" panose="02020603050405020304" pitchFamily="18" charset="0"/>
              </a:rPr>
              <a:t>Goirle &gt; Bakertand</a:t>
            </a:r>
          </a:p>
          <a:p>
            <a:pPr>
              <a:lnSpc>
                <a:spcPct val="107000"/>
              </a:lnSpc>
              <a:spcBef>
                <a:spcPts val="200"/>
              </a:spcBef>
            </a:pPr>
            <a:r>
              <a:rPr lang="nl-NL" sz="3200" b="1" dirty="0">
                <a:solidFill>
                  <a:schemeClr val="accent1"/>
                </a:solidFill>
                <a:effectLst/>
                <a:latin typeface="Calibri Light" panose="020F0302020204030204" pitchFamily="34" charset="0"/>
                <a:ea typeface="Times New Roman" panose="02020603050405020304" pitchFamily="18" charset="0"/>
                <a:cs typeface="Times New Roman" panose="02020603050405020304" pitchFamily="18" charset="0"/>
              </a:rPr>
              <a:t>Casus 2</a:t>
            </a:r>
          </a:p>
          <a:p>
            <a:pPr>
              <a:lnSpc>
                <a:spcPct val="107000"/>
              </a:lnSpc>
              <a:spcAft>
                <a:spcPts val="800"/>
              </a:spcAft>
            </a:pPr>
            <a:r>
              <a:rPr lang="nl-NL" sz="2400" dirty="0">
                <a:effectLst/>
                <a:latin typeface="Calibri" panose="020F0502020204030204" pitchFamily="34" charset="0"/>
                <a:ea typeface="Calibri" panose="020F0502020204030204" pitchFamily="34" charset="0"/>
                <a:cs typeface="Times New Roman" panose="02020603050405020304" pitchFamily="18" charset="0"/>
              </a:rPr>
              <a:t>Tilburg &gt; Museumkwartier</a:t>
            </a:r>
          </a:p>
          <a:p>
            <a:pPr>
              <a:lnSpc>
                <a:spcPct val="107000"/>
              </a:lnSpc>
              <a:spcBef>
                <a:spcPts val="200"/>
              </a:spcBef>
            </a:pPr>
            <a:r>
              <a:rPr lang="nl-NL" sz="3200" b="1" dirty="0">
                <a:solidFill>
                  <a:schemeClr val="accent1"/>
                </a:solidFill>
                <a:effectLst/>
                <a:latin typeface="Calibri Light" panose="020F0302020204030204" pitchFamily="34" charset="0"/>
                <a:ea typeface="Times New Roman" panose="02020603050405020304" pitchFamily="18" charset="0"/>
                <a:cs typeface="Times New Roman" panose="02020603050405020304" pitchFamily="18" charset="0"/>
              </a:rPr>
              <a:t>Casus 3</a:t>
            </a:r>
          </a:p>
          <a:p>
            <a:pPr>
              <a:lnSpc>
                <a:spcPct val="107000"/>
              </a:lnSpc>
              <a:spcAft>
                <a:spcPts val="800"/>
              </a:spcAft>
            </a:pPr>
            <a:r>
              <a:rPr lang="nl-NL" sz="2400" dirty="0">
                <a:effectLst/>
                <a:latin typeface="Calibri" panose="020F0502020204030204" pitchFamily="34" charset="0"/>
                <a:ea typeface="Calibri" panose="020F0502020204030204" pitchFamily="34" charset="0"/>
                <a:cs typeface="Times New Roman" panose="02020603050405020304" pitchFamily="18" charset="0"/>
              </a:rPr>
              <a:t>Berkel-Enschot &gt; Koningsoord </a:t>
            </a:r>
          </a:p>
          <a:p>
            <a:pPr>
              <a:lnSpc>
                <a:spcPct val="107000"/>
              </a:lnSpc>
              <a:spcBef>
                <a:spcPts val="200"/>
              </a:spcBef>
            </a:pPr>
            <a:r>
              <a:rPr lang="nl-NL" sz="3200" b="1" dirty="0">
                <a:solidFill>
                  <a:schemeClr val="accent1"/>
                </a:solidFill>
                <a:effectLst/>
                <a:latin typeface="Calibri Light" panose="020F0302020204030204" pitchFamily="34" charset="0"/>
                <a:ea typeface="Times New Roman" panose="02020603050405020304" pitchFamily="18" charset="0"/>
                <a:cs typeface="Times New Roman" panose="02020603050405020304" pitchFamily="18" charset="0"/>
              </a:rPr>
              <a:t>Casus 4 </a:t>
            </a:r>
          </a:p>
          <a:p>
            <a:pPr>
              <a:lnSpc>
                <a:spcPct val="107000"/>
              </a:lnSpc>
              <a:spcAft>
                <a:spcPts val="800"/>
              </a:spcAft>
            </a:pPr>
            <a:r>
              <a:rPr lang="nl-NL" sz="2400" dirty="0">
                <a:effectLst/>
                <a:latin typeface="Calibri" panose="020F0502020204030204" pitchFamily="34" charset="0"/>
                <a:ea typeface="Calibri" panose="020F0502020204030204" pitchFamily="34" charset="0"/>
                <a:cs typeface="Times New Roman" panose="02020603050405020304" pitchFamily="18" charset="0"/>
              </a:rPr>
              <a:t>Tilburg &gt; Fabriekskwartier, zuidkant Piushaven </a:t>
            </a:r>
          </a:p>
        </p:txBody>
      </p:sp>
    </p:spTree>
    <p:extLst>
      <p:ext uri="{BB962C8B-B14F-4D97-AF65-F5344CB8AC3E}">
        <p14:creationId xmlns:p14="http://schemas.microsoft.com/office/powerpoint/2010/main" val="1649804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8F843D-BE48-45F0-93CE-ADB43271DC9D}"/>
              </a:ext>
            </a:extLst>
          </p:cNvPr>
          <p:cNvSpPr>
            <a:spLocks noGrp="1"/>
          </p:cNvSpPr>
          <p:nvPr>
            <p:ph type="title"/>
          </p:nvPr>
        </p:nvSpPr>
        <p:spPr>
          <a:xfrm>
            <a:off x="956310" y="398535"/>
            <a:ext cx="10058400" cy="1609344"/>
          </a:xfrm>
        </p:spPr>
        <p:txBody>
          <a:bodyPr/>
          <a:lstStyle/>
          <a:p>
            <a:r>
              <a:rPr lang="nl-NL" dirty="0"/>
              <a:t>Wet- en regelgeving </a:t>
            </a:r>
          </a:p>
        </p:txBody>
      </p:sp>
      <p:sp>
        <p:nvSpPr>
          <p:cNvPr id="3" name="Tekstvak 2">
            <a:extLst>
              <a:ext uri="{FF2B5EF4-FFF2-40B4-BE49-F238E27FC236}">
                <a16:creationId xmlns:a16="http://schemas.microsoft.com/office/drawing/2014/main" id="{6996843A-5EAD-4A27-ACB0-69F8117ABCFD}"/>
              </a:ext>
            </a:extLst>
          </p:cNvPr>
          <p:cNvSpPr txBox="1"/>
          <p:nvPr/>
        </p:nvSpPr>
        <p:spPr>
          <a:xfrm>
            <a:off x="956310" y="2007879"/>
            <a:ext cx="6096000" cy="1465529"/>
          </a:xfrm>
          <a:prstGeom prst="rect">
            <a:avLst/>
          </a:prstGeom>
          <a:noFill/>
        </p:spPr>
        <p:txBody>
          <a:bodyPr wrap="square">
            <a:spAutoFit/>
          </a:bodyPr>
          <a:lstStyle/>
          <a:p>
            <a:pPr>
              <a:lnSpc>
                <a:spcPct val="107000"/>
              </a:lnSpc>
              <a:spcAft>
                <a:spcPts val="800"/>
              </a:spcAft>
            </a:pPr>
            <a:r>
              <a:rPr lang="nl-NL" sz="2400" dirty="0">
                <a:effectLst/>
                <a:latin typeface="Calibri" panose="020F0502020204030204" pitchFamily="34" charset="0"/>
                <a:ea typeface="Calibri" panose="020F0502020204030204" pitchFamily="34" charset="0"/>
                <a:cs typeface="Calibri" panose="020F0502020204030204" pitchFamily="34" charset="0"/>
              </a:rPr>
              <a:t>Omgevingswet </a:t>
            </a:r>
          </a:p>
          <a:p>
            <a:pPr>
              <a:lnSpc>
                <a:spcPct val="107000"/>
              </a:lnSpc>
              <a:spcAft>
                <a:spcPts val="800"/>
              </a:spcAft>
            </a:pPr>
            <a:r>
              <a:rPr lang="nl-NL" sz="2400" dirty="0">
                <a:latin typeface="Calibri" panose="020F0502020204030204" pitchFamily="34" charset="0"/>
                <a:ea typeface="Calibri" panose="020F0502020204030204" pitchFamily="34" charset="0"/>
                <a:cs typeface="Calibri" panose="020F0502020204030204" pitchFamily="34" charset="0"/>
              </a:rPr>
              <a:t>Omgevingsplan </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2400" dirty="0">
                <a:effectLst/>
                <a:latin typeface="Calibri" panose="020F0502020204030204" pitchFamily="34" charset="0"/>
                <a:ea typeface="Calibri" panose="020F0502020204030204" pitchFamily="34" charset="0"/>
                <a:cs typeface="Calibri" panose="020F0502020204030204" pitchFamily="34" charset="0"/>
              </a:rPr>
              <a:t>Bestemmingsplan</a:t>
            </a:r>
            <a:endParaRPr lang="nl-NL"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40927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vak 3">
            <a:extLst>
              <a:ext uri="{FF2B5EF4-FFF2-40B4-BE49-F238E27FC236}">
                <a16:creationId xmlns:a16="http://schemas.microsoft.com/office/drawing/2014/main" id="{8D5F8BC1-3DD5-D12F-9093-9E0A343B56A9}"/>
              </a:ext>
            </a:extLst>
          </p:cNvPr>
          <p:cNvSpPr txBox="1"/>
          <p:nvPr/>
        </p:nvSpPr>
        <p:spPr>
          <a:xfrm>
            <a:off x="841248" y="548640"/>
            <a:ext cx="3600860" cy="54315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kern="1200">
                <a:solidFill>
                  <a:schemeClr val="tx1"/>
                </a:solidFill>
                <a:latin typeface="+mj-lt"/>
                <a:ea typeface="+mj-ea"/>
                <a:cs typeface="+mj-cs"/>
              </a:rPr>
              <a:t>Programma </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F1EBDA47-406A-31F8-1D20-99AE6F70B04C}"/>
              </a:ext>
            </a:extLst>
          </p:cNvPr>
          <p:cNvSpPr txBox="1"/>
          <p:nvPr/>
        </p:nvSpPr>
        <p:spPr>
          <a:xfrm>
            <a:off x="5126418" y="552091"/>
            <a:ext cx="6224335" cy="5431536"/>
          </a:xfrm>
          <a:prstGeom prst="rect">
            <a:avLst/>
          </a:prstGeom>
        </p:spPr>
        <p:txBody>
          <a:bodyPr vert="horz" lIns="91440" tIns="45720" rIns="91440" bIns="45720" rtlCol="0" anchor="ctr">
            <a:normAutofit lnSpcReduction="10000"/>
          </a:bodyPr>
          <a:lstStyle/>
          <a:p>
            <a:pPr>
              <a:lnSpc>
                <a:spcPct val="90000"/>
              </a:lnSpc>
              <a:spcAft>
                <a:spcPts val="800"/>
              </a:spcAft>
            </a:pPr>
            <a:r>
              <a:rPr lang="en-US" sz="2200" b="1" dirty="0">
                <a:effectLst/>
              </a:rPr>
              <a:t>1. </a:t>
            </a:r>
            <a:r>
              <a:rPr lang="en-US" sz="2200" b="1" dirty="0" err="1">
                <a:effectLst/>
              </a:rPr>
              <a:t>Stad</a:t>
            </a:r>
            <a:r>
              <a:rPr lang="en-US" sz="2200" b="1" dirty="0">
                <a:effectLst/>
              </a:rPr>
              <a:t> van de </a:t>
            </a:r>
            <a:r>
              <a:rPr lang="en-US" sz="2200" b="1" dirty="0" err="1">
                <a:effectLst/>
              </a:rPr>
              <a:t>toekomst</a:t>
            </a:r>
            <a:r>
              <a:rPr lang="en-US" sz="2200" b="1" dirty="0">
                <a:effectLst/>
              </a:rPr>
              <a:t> in Nederland? </a:t>
            </a:r>
          </a:p>
          <a:p>
            <a:pPr>
              <a:lnSpc>
                <a:spcPct val="90000"/>
              </a:lnSpc>
              <a:spcAft>
                <a:spcPts val="800"/>
              </a:spcAft>
            </a:pPr>
            <a:r>
              <a:rPr lang="en-US" sz="2200" dirty="0" err="1">
                <a:effectLst/>
              </a:rPr>
              <a:t>Fysieke</a:t>
            </a:r>
            <a:r>
              <a:rPr lang="en-US" sz="2200" dirty="0">
                <a:effectLst/>
              </a:rPr>
              <a:t> focus, hoe </a:t>
            </a:r>
            <a:r>
              <a:rPr lang="en-US" sz="2200" dirty="0" err="1">
                <a:effectLst/>
              </a:rPr>
              <a:t>ziet</a:t>
            </a:r>
            <a:r>
              <a:rPr lang="en-US" sz="2200" dirty="0">
                <a:effectLst/>
              </a:rPr>
              <a:t> die </a:t>
            </a:r>
            <a:r>
              <a:rPr lang="en-US" sz="2200" dirty="0" err="1">
                <a:effectLst/>
              </a:rPr>
              <a:t>leefbare</a:t>
            </a:r>
            <a:r>
              <a:rPr lang="en-US" sz="2200" dirty="0">
                <a:effectLst/>
              </a:rPr>
              <a:t> </a:t>
            </a:r>
            <a:r>
              <a:rPr lang="en-US" sz="2200" dirty="0" err="1">
                <a:effectLst/>
              </a:rPr>
              <a:t>stad</a:t>
            </a:r>
            <a:r>
              <a:rPr lang="en-US" sz="2200" dirty="0">
                <a:effectLst/>
              </a:rPr>
              <a:t> </a:t>
            </a:r>
            <a:r>
              <a:rPr lang="en-US" sz="2200" dirty="0" err="1">
                <a:effectLst/>
              </a:rPr>
              <a:t>eruit</a:t>
            </a:r>
            <a:r>
              <a:rPr lang="en-US" sz="2200" dirty="0">
                <a:effectLst/>
              </a:rPr>
              <a:t> </a:t>
            </a:r>
            <a:r>
              <a:rPr lang="en-US" sz="2200" dirty="0" err="1">
                <a:effectLst/>
              </a:rPr>
              <a:t>en</a:t>
            </a:r>
            <a:r>
              <a:rPr lang="en-US" sz="2200" dirty="0">
                <a:effectLst/>
              </a:rPr>
              <a:t> wat </a:t>
            </a:r>
            <a:r>
              <a:rPr lang="en-US" sz="2200" dirty="0" err="1">
                <a:effectLst/>
              </a:rPr>
              <a:t>zijn</a:t>
            </a:r>
            <a:r>
              <a:rPr lang="en-US" sz="2200" dirty="0">
                <a:effectLst/>
              </a:rPr>
              <a:t> de </a:t>
            </a:r>
            <a:r>
              <a:rPr lang="en-US" sz="2200" dirty="0" err="1">
                <a:effectLst/>
              </a:rPr>
              <a:t>wettelijke</a:t>
            </a:r>
            <a:r>
              <a:rPr lang="en-US" sz="2200" dirty="0">
                <a:effectLst/>
              </a:rPr>
              <a:t> </a:t>
            </a:r>
            <a:r>
              <a:rPr lang="en-US" sz="2200" dirty="0" err="1">
                <a:effectLst/>
              </a:rPr>
              <a:t>kaders</a:t>
            </a:r>
            <a:r>
              <a:rPr lang="en-US" sz="2200" dirty="0">
                <a:effectLst/>
              </a:rPr>
              <a:t> in de </a:t>
            </a:r>
            <a:r>
              <a:rPr lang="en-US" sz="2200" dirty="0" err="1">
                <a:effectLst/>
              </a:rPr>
              <a:t>nabije</a:t>
            </a:r>
            <a:r>
              <a:rPr lang="en-US" sz="2200" dirty="0">
                <a:effectLst/>
              </a:rPr>
              <a:t> </a:t>
            </a:r>
            <a:r>
              <a:rPr lang="en-US" sz="2200" dirty="0" err="1">
                <a:effectLst/>
              </a:rPr>
              <a:t>toekomst</a:t>
            </a:r>
            <a:r>
              <a:rPr lang="en-US" sz="2200" dirty="0">
                <a:effectLst/>
              </a:rPr>
              <a:t>. </a:t>
            </a:r>
            <a:r>
              <a:rPr lang="en-US" sz="2200" dirty="0" err="1">
                <a:effectLst/>
              </a:rPr>
              <a:t>Voorbeelden</a:t>
            </a:r>
            <a:r>
              <a:rPr lang="en-US" sz="2200" dirty="0">
                <a:effectLst/>
              </a:rPr>
              <a:t>, </a:t>
            </a:r>
            <a:r>
              <a:rPr lang="en-US" sz="2200" dirty="0" err="1">
                <a:effectLst/>
              </a:rPr>
              <a:t>gentrificatie</a:t>
            </a:r>
            <a:r>
              <a:rPr lang="en-US" sz="2200" dirty="0">
                <a:effectLst/>
              </a:rPr>
              <a:t>, </a:t>
            </a:r>
            <a:r>
              <a:rPr lang="en-US" sz="2200" dirty="0" err="1">
                <a:effectLst/>
              </a:rPr>
              <a:t>omgevingswet</a:t>
            </a:r>
            <a:r>
              <a:rPr lang="en-US" sz="2200" dirty="0">
                <a:effectLst/>
              </a:rPr>
              <a:t> </a:t>
            </a:r>
            <a:r>
              <a:rPr lang="en-US" sz="2200" dirty="0" err="1">
                <a:effectLst/>
              </a:rPr>
              <a:t>en</a:t>
            </a:r>
            <a:r>
              <a:rPr lang="en-US" sz="2200" dirty="0">
                <a:effectLst/>
              </a:rPr>
              <a:t> de </a:t>
            </a:r>
            <a:r>
              <a:rPr lang="en-US" sz="2200" dirty="0" err="1">
                <a:effectLst/>
              </a:rPr>
              <a:t>mensen</a:t>
            </a:r>
            <a:r>
              <a:rPr lang="en-US" sz="2200" dirty="0">
                <a:effectLst/>
              </a:rPr>
              <a:t> die </a:t>
            </a:r>
            <a:r>
              <a:rPr lang="en-US" sz="2200" dirty="0" err="1">
                <a:effectLst/>
              </a:rPr>
              <a:t>onze</a:t>
            </a:r>
            <a:r>
              <a:rPr lang="en-US" sz="2200" dirty="0">
                <a:effectLst/>
              </a:rPr>
              <a:t> </a:t>
            </a:r>
            <a:r>
              <a:rPr lang="en-US" sz="2200" dirty="0" err="1">
                <a:effectLst/>
              </a:rPr>
              <a:t>steden</a:t>
            </a:r>
            <a:r>
              <a:rPr lang="en-US" sz="2200" dirty="0">
                <a:effectLst/>
              </a:rPr>
              <a:t> </a:t>
            </a:r>
            <a:r>
              <a:rPr lang="en-US" sz="2200" dirty="0" err="1">
                <a:effectLst/>
              </a:rPr>
              <a:t>vorm</a:t>
            </a:r>
            <a:r>
              <a:rPr lang="en-US" sz="2200" dirty="0">
                <a:effectLst/>
              </a:rPr>
              <a:t> </a:t>
            </a:r>
            <a:r>
              <a:rPr lang="en-US" sz="2200" dirty="0" err="1">
                <a:effectLst/>
              </a:rPr>
              <a:t>geven</a:t>
            </a:r>
            <a:r>
              <a:rPr lang="en-US" sz="2200" dirty="0">
                <a:effectLst/>
              </a:rPr>
              <a:t>. </a:t>
            </a:r>
          </a:p>
          <a:p>
            <a:pPr indent="-228600">
              <a:lnSpc>
                <a:spcPct val="90000"/>
              </a:lnSpc>
              <a:spcAft>
                <a:spcPts val="800"/>
              </a:spcAft>
              <a:buFont typeface="Arial" panose="020B0604020202020204" pitchFamily="34" charset="0"/>
              <a:buChar char="•"/>
            </a:pPr>
            <a:endParaRPr lang="en-US" sz="2200" dirty="0">
              <a:effectLst/>
            </a:endParaRPr>
          </a:p>
          <a:p>
            <a:pPr>
              <a:lnSpc>
                <a:spcPct val="90000"/>
              </a:lnSpc>
              <a:spcAft>
                <a:spcPts val="800"/>
              </a:spcAft>
            </a:pPr>
            <a:r>
              <a:rPr lang="en-US" sz="2200" b="1" dirty="0">
                <a:effectLst/>
              </a:rPr>
              <a:t>2. De </a:t>
            </a:r>
            <a:r>
              <a:rPr lang="en-US" sz="2200" b="1" dirty="0" err="1">
                <a:effectLst/>
              </a:rPr>
              <a:t>praktijk</a:t>
            </a:r>
            <a:r>
              <a:rPr lang="en-US" sz="2200" b="1" dirty="0">
                <a:effectLst/>
              </a:rPr>
              <a:t> van </a:t>
            </a:r>
            <a:r>
              <a:rPr lang="en-US" sz="2200" b="1" dirty="0" err="1">
                <a:effectLst/>
              </a:rPr>
              <a:t>ruimtelijke</a:t>
            </a:r>
            <a:r>
              <a:rPr lang="en-US" sz="2200" b="1" dirty="0">
                <a:effectLst/>
              </a:rPr>
              <a:t> </a:t>
            </a:r>
            <a:r>
              <a:rPr lang="en-US" sz="2200" b="1" dirty="0" err="1">
                <a:effectLst/>
              </a:rPr>
              <a:t>ordening</a:t>
            </a:r>
            <a:r>
              <a:rPr lang="en-US" sz="2200" b="1" dirty="0">
                <a:effectLst/>
              </a:rPr>
              <a:t> </a:t>
            </a:r>
          </a:p>
          <a:p>
            <a:pPr>
              <a:lnSpc>
                <a:spcPct val="90000"/>
              </a:lnSpc>
              <a:spcAft>
                <a:spcPts val="800"/>
              </a:spcAft>
            </a:pPr>
            <a:r>
              <a:rPr lang="en-US" sz="2200" dirty="0"/>
              <a:t>Wie </a:t>
            </a:r>
            <a:r>
              <a:rPr lang="en-US" sz="2200" dirty="0" err="1"/>
              <a:t>doet</a:t>
            </a:r>
            <a:r>
              <a:rPr lang="en-US" sz="2200" dirty="0"/>
              <a:t> wat? </a:t>
            </a:r>
          </a:p>
          <a:p>
            <a:pPr>
              <a:lnSpc>
                <a:spcPct val="90000"/>
              </a:lnSpc>
              <a:spcAft>
                <a:spcPts val="800"/>
              </a:spcAft>
            </a:pPr>
            <a:endParaRPr lang="en-US" sz="2200" dirty="0">
              <a:effectLst/>
            </a:endParaRPr>
          </a:p>
          <a:p>
            <a:pPr>
              <a:lnSpc>
                <a:spcPct val="90000"/>
              </a:lnSpc>
              <a:spcAft>
                <a:spcPts val="800"/>
              </a:spcAft>
            </a:pPr>
            <a:r>
              <a:rPr lang="en-US" sz="2200" dirty="0"/>
              <a:t>3. </a:t>
            </a:r>
            <a:r>
              <a:rPr lang="en-US" sz="2200" b="1" dirty="0" err="1"/>
              <a:t>Excursie</a:t>
            </a:r>
            <a:r>
              <a:rPr lang="en-US" sz="2200" b="1" dirty="0"/>
              <a:t>:</a:t>
            </a:r>
            <a:r>
              <a:rPr lang="en-US" sz="2200" dirty="0"/>
              <a:t> </a:t>
            </a:r>
            <a:r>
              <a:rPr lang="en-US" sz="2200" dirty="0" err="1"/>
              <a:t>waar</a:t>
            </a:r>
            <a:r>
              <a:rPr lang="en-US" sz="2200" dirty="0"/>
              <a:t> </a:t>
            </a:r>
            <a:r>
              <a:rPr lang="en-US" sz="2200" dirty="0" err="1"/>
              <a:t>gaan</a:t>
            </a:r>
            <a:r>
              <a:rPr lang="en-US" sz="2200" dirty="0"/>
              <a:t> we </a:t>
            </a:r>
            <a:r>
              <a:rPr lang="en-US" sz="2200" dirty="0" err="1"/>
              <a:t>naar</a:t>
            </a:r>
            <a:r>
              <a:rPr lang="en-US" sz="2200" dirty="0"/>
              <a:t> toe? </a:t>
            </a:r>
            <a:r>
              <a:rPr lang="en-US" sz="2200" dirty="0" err="1"/>
              <a:t>Welke</a:t>
            </a:r>
            <a:r>
              <a:rPr lang="en-US" sz="2200" dirty="0"/>
              <a:t> datum? </a:t>
            </a:r>
          </a:p>
          <a:p>
            <a:pPr>
              <a:lnSpc>
                <a:spcPct val="90000"/>
              </a:lnSpc>
              <a:spcAft>
                <a:spcPts val="800"/>
              </a:spcAft>
            </a:pPr>
            <a:endParaRPr lang="en-US" sz="2200" dirty="0">
              <a:effectLst/>
            </a:endParaRPr>
          </a:p>
          <a:p>
            <a:pPr>
              <a:lnSpc>
                <a:spcPct val="90000"/>
              </a:lnSpc>
              <a:spcAft>
                <a:spcPts val="800"/>
              </a:spcAft>
            </a:pPr>
            <a:r>
              <a:rPr lang="en-US" sz="2200" b="1" dirty="0">
                <a:effectLst/>
              </a:rPr>
              <a:t>4. LA 2: Trends </a:t>
            </a:r>
            <a:r>
              <a:rPr lang="en-US" sz="2200" b="1" dirty="0" err="1">
                <a:effectLst/>
              </a:rPr>
              <a:t>en</a:t>
            </a:r>
            <a:r>
              <a:rPr lang="en-US" sz="2200" b="1" dirty="0">
                <a:effectLst/>
              </a:rPr>
              <a:t> </a:t>
            </a:r>
            <a:r>
              <a:rPr lang="en-US" sz="2200" b="1" dirty="0" err="1">
                <a:effectLst/>
              </a:rPr>
              <a:t>ontwikkelingen</a:t>
            </a:r>
            <a:r>
              <a:rPr lang="en-US" sz="2200" b="1" dirty="0">
                <a:effectLst/>
              </a:rPr>
              <a:t>   </a:t>
            </a:r>
          </a:p>
          <a:p>
            <a:pPr>
              <a:lnSpc>
                <a:spcPct val="90000"/>
              </a:lnSpc>
              <a:spcAft>
                <a:spcPts val="800"/>
              </a:spcAft>
            </a:pPr>
            <a:r>
              <a:rPr lang="en-US" sz="2200" dirty="0" err="1">
                <a:effectLst/>
              </a:rPr>
              <a:t>Uitleg</a:t>
            </a:r>
            <a:r>
              <a:rPr lang="en-US" sz="2200" dirty="0">
                <a:effectLst/>
              </a:rPr>
              <a:t>, input </a:t>
            </a:r>
            <a:r>
              <a:rPr lang="en-US" sz="2200" dirty="0" err="1">
                <a:effectLst/>
              </a:rPr>
              <a:t>en</a:t>
            </a:r>
            <a:r>
              <a:rPr lang="en-US" sz="2200" dirty="0">
                <a:effectLst/>
              </a:rPr>
              <a:t> start met </a:t>
            </a:r>
            <a:r>
              <a:rPr lang="en-US" sz="2200" dirty="0" err="1">
                <a:effectLst/>
              </a:rPr>
              <a:t>maken</a:t>
            </a:r>
            <a:endParaRPr lang="en-US" sz="2200" dirty="0">
              <a:effectLst/>
            </a:endParaRPr>
          </a:p>
          <a:p>
            <a:pPr>
              <a:lnSpc>
                <a:spcPct val="90000"/>
              </a:lnSpc>
              <a:spcAft>
                <a:spcPts val="800"/>
              </a:spcAft>
            </a:pPr>
            <a:r>
              <a:rPr lang="en-US" sz="2200" dirty="0">
                <a:effectLst/>
              </a:rPr>
              <a:t> </a:t>
            </a:r>
          </a:p>
          <a:p>
            <a:pPr>
              <a:lnSpc>
                <a:spcPct val="90000"/>
              </a:lnSpc>
              <a:spcAft>
                <a:spcPts val="800"/>
              </a:spcAft>
            </a:pPr>
            <a:r>
              <a:rPr lang="en-US" sz="2200" b="1" dirty="0"/>
              <a:t>5. </a:t>
            </a:r>
            <a:r>
              <a:rPr lang="en-US" sz="2200" b="1" dirty="0" err="1">
                <a:effectLst/>
              </a:rPr>
              <a:t>Laatste</a:t>
            </a:r>
            <a:r>
              <a:rPr lang="en-US" sz="2200" b="1" dirty="0">
                <a:effectLst/>
              </a:rPr>
              <a:t> </a:t>
            </a:r>
            <a:r>
              <a:rPr lang="en-US" sz="2200" b="1" dirty="0" err="1">
                <a:effectLst/>
              </a:rPr>
              <a:t>uur</a:t>
            </a:r>
            <a:r>
              <a:rPr lang="en-US" sz="2200" b="1" dirty="0">
                <a:effectLst/>
              </a:rPr>
              <a:t> = workshop </a:t>
            </a:r>
          </a:p>
        </p:txBody>
      </p:sp>
    </p:spTree>
    <p:extLst>
      <p:ext uri="{BB962C8B-B14F-4D97-AF65-F5344CB8AC3E}">
        <p14:creationId xmlns:p14="http://schemas.microsoft.com/office/powerpoint/2010/main" val="1444330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21CE50C-7BE0-4B1D-8E41-72F65FCF9B9D}"/>
              </a:ext>
            </a:extLst>
          </p:cNvPr>
          <p:cNvPicPr>
            <a:picLocks noChangeAspect="1"/>
          </p:cNvPicPr>
          <p:nvPr/>
        </p:nvPicPr>
        <p:blipFill rotWithShape="1">
          <a:blip r:embed="rId2"/>
          <a:srcRect b="63479"/>
          <a:stretch/>
        </p:blipFill>
        <p:spPr>
          <a:xfrm>
            <a:off x="964252" y="223463"/>
            <a:ext cx="7422610" cy="1615611"/>
          </a:xfrm>
          <a:prstGeom prst="rect">
            <a:avLst/>
          </a:prstGeom>
        </p:spPr>
      </p:pic>
      <p:pic>
        <p:nvPicPr>
          <p:cNvPr id="4" name="Afbeelding 3">
            <a:extLst>
              <a:ext uri="{FF2B5EF4-FFF2-40B4-BE49-F238E27FC236}">
                <a16:creationId xmlns:a16="http://schemas.microsoft.com/office/drawing/2014/main" id="{4F42AA70-67D8-4002-953A-EFD0D27B205E}"/>
              </a:ext>
            </a:extLst>
          </p:cNvPr>
          <p:cNvPicPr>
            <a:picLocks noChangeAspect="1"/>
          </p:cNvPicPr>
          <p:nvPr/>
        </p:nvPicPr>
        <p:blipFill rotWithShape="1">
          <a:blip r:embed="rId3"/>
          <a:srcRect l="11882" t="29364" r="13371" b="15805"/>
          <a:stretch/>
        </p:blipFill>
        <p:spPr>
          <a:xfrm>
            <a:off x="121771" y="1972640"/>
            <a:ext cx="11565770" cy="4772346"/>
          </a:xfrm>
          <a:prstGeom prst="rect">
            <a:avLst/>
          </a:prstGeom>
        </p:spPr>
      </p:pic>
    </p:spTree>
    <p:extLst>
      <p:ext uri="{BB962C8B-B14F-4D97-AF65-F5344CB8AC3E}">
        <p14:creationId xmlns:p14="http://schemas.microsoft.com/office/powerpoint/2010/main" val="1907788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C823E05-AF98-45EA-8E33-F36006091EB2}"/>
              </a:ext>
            </a:extLst>
          </p:cNvPr>
          <p:cNvSpPr txBox="1"/>
          <p:nvPr/>
        </p:nvSpPr>
        <p:spPr>
          <a:xfrm>
            <a:off x="506889" y="20748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latin typeface="+mj-lt"/>
                <a:ea typeface="+mj-ea"/>
                <a:cs typeface="+mj-cs"/>
              </a:rPr>
              <a:t>Wat is </a:t>
            </a:r>
            <a:r>
              <a:rPr lang="en-US" sz="4800" dirty="0" err="1">
                <a:latin typeface="+mj-lt"/>
                <a:ea typeface="+mj-ea"/>
                <a:cs typeface="+mj-cs"/>
              </a:rPr>
              <a:t>dit</a:t>
            </a:r>
            <a:r>
              <a:rPr lang="en-US" sz="4800" dirty="0">
                <a:latin typeface="+mj-lt"/>
                <a:ea typeface="+mj-ea"/>
                <a:cs typeface="+mj-cs"/>
              </a:rPr>
              <a:t> dan?!</a:t>
            </a:r>
          </a:p>
          <a:p>
            <a:pPr>
              <a:lnSpc>
                <a:spcPct val="90000"/>
              </a:lnSpc>
              <a:spcBef>
                <a:spcPct val="0"/>
              </a:spcBef>
              <a:spcAft>
                <a:spcPts val="600"/>
              </a:spcAft>
            </a:pPr>
            <a:endParaRPr lang="en-US" sz="4800" dirty="0">
              <a:latin typeface="+mj-lt"/>
              <a:ea typeface="+mj-ea"/>
              <a:cs typeface="+mj-cs"/>
            </a:endParaRPr>
          </a:p>
        </p:txBody>
      </p:sp>
      <p:pic>
        <p:nvPicPr>
          <p:cNvPr id="3" name="Picture 2" descr="180003-28 Visual website_Wet">
            <a:extLst>
              <a:ext uri="{FF2B5EF4-FFF2-40B4-BE49-F238E27FC236}">
                <a16:creationId xmlns:a16="http://schemas.microsoft.com/office/drawing/2014/main" id="{2E26AA93-350C-4BB3-8DD2-3ECE2EAB437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78084" y="638949"/>
            <a:ext cx="5455380" cy="5455380"/>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afgeronde hoeken 3">
            <a:extLst>
              <a:ext uri="{FF2B5EF4-FFF2-40B4-BE49-F238E27FC236}">
                <a16:creationId xmlns:a16="http://schemas.microsoft.com/office/drawing/2014/main" id="{B4D630D9-182E-4D46-952B-20819C9875DC}"/>
              </a:ext>
            </a:extLst>
          </p:cNvPr>
          <p:cNvSpPr/>
          <p:nvPr/>
        </p:nvSpPr>
        <p:spPr>
          <a:xfrm>
            <a:off x="6096000" y="2503170"/>
            <a:ext cx="1565753" cy="925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t>
            </a:r>
          </a:p>
        </p:txBody>
      </p:sp>
      <p:sp>
        <p:nvSpPr>
          <p:cNvPr id="9" name="Rechthoek: afgeronde hoeken 8">
            <a:extLst>
              <a:ext uri="{FF2B5EF4-FFF2-40B4-BE49-F238E27FC236}">
                <a16:creationId xmlns:a16="http://schemas.microsoft.com/office/drawing/2014/main" id="{4263820C-5B79-479F-BEBC-B825AF9DD7CD}"/>
              </a:ext>
            </a:extLst>
          </p:cNvPr>
          <p:cNvSpPr/>
          <p:nvPr/>
        </p:nvSpPr>
        <p:spPr>
          <a:xfrm>
            <a:off x="8583930" y="1600200"/>
            <a:ext cx="156575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t>
            </a:r>
          </a:p>
        </p:txBody>
      </p:sp>
      <p:sp>
        <p:nvSpPr>
          <p:cNvPr id="11" name="Rechthoek: afgeronde hoeken 10">
            <a:extLst>
              <a:ext uri="{FF2B5EF4-FFF2-40B4-BE49-F238E27FC236}">
                <a16:creationId xmlns:a16="http://schemas.microsoft.com/office/drawing/2014/main" id="{DB85CA82-C7B2-4627-8C06-2D89D30D18B9}"/>
              </a:ext>
            </a:extLst>
          </p:cNvPr>
          <p:cNvSpPr/>
          <p:nvPr/>
        </p:nvSpPr>
        <p:spPr>
          <a:xfrm>
            <a:off x="7246620" y="5257800"/>
            <a:ext cx="1276596" cy="5975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t>
            </a:r>
          </a:p>
        </p:txBody>
      </p:sp>
    </p:spTree>
    <p:extLst>
      <p:ext uri="{BB962C8B-B14F-4D97-AF65-F5344CB8AC3E}">
        <p14:creationId xmlns:p14="http://schemas.microsoft.com/office/powerpoint/2010/main" val="885049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F9B4EA9-C071-4E49-B62F-E5A4B269A059}"/>
              </a:ext>
            </a:extLst>
          </p:cNvPr>
          <p:cNvSpPr/>
          <p:nvPr/>
        </p:nvSpPr>
        <p:spPr>
          <a:xfrm>
            <a:off x="790502" y="1775749"/>
            <a:ext cx="11401498" cy="830997"/>
          </a:xfrm>
          <a:prstGeom prst="rect">
            <a:avLst/>
          </a:prstGeom>
        </p:spPr>
        <p:txBody>
          <a:bodyPr wrap="square">
            <a:spAutoFit/>
          </a:bodyPr>
          <a:lstStyle/>
          <a:p>
            <a:r>
              <a:rPr lang="nl-NL" sz="2400" b="1" dirty="0">
                <a:solidFill>
                  <a:schemeClr val="accent3">
                    <a:lumMod val="50000"/>
                  </a:schemeClr>
                </a:solidFill>
              </a:rPr>
              <a:t>De Omgevingswet bestaat uit drie onderdelen en gaat in </a:t>
            </a:r>
          </a:p>
          <a:p>
            <a:r>
              <a:rPr lang="nl-NL" sz="2400" b="1" dirty="0">
                <a:solidFill>
                  <a:schemeClr val="accent3">
                    <a:lumMod val="50000"/>
                  </a:schemeClr>
                </a:solidFill>
              </a:rPr>
              <a:t>per 1 januari 2024.</a:t>
            </a:r>
          </a:p>
        </p:txBody>
      </p:sp>
      <p:sp>
        <p:nvSpPr>
          <p:cNvPr id="5" name="Rechthoek 4">
            <a:extLst>
              <a:ext uri="{FF2B5EF4-FFF2-40B4-BE49-F238E27FC236}">
                <a16:creationId xmlns:a16="http://schemas.microsoft.com/office/drawing/2014/main" id="{CF4503E3-68AA-454B-968A-C86C4E52FCE8}"/>
              </a:ext>
            </a:extLst>
          </p:cNvPr>
          <p:cNvSpPr/>
          <p:nvPr/>
        </p:nvSpPr>
        <p:spPr>
          <a:xfrm>
            <a:off x="817399" y="3272689"/>
            <a:ext cx="6096000" cy="1938992"/>
          </a:xfrm>
          <a:prstGeom prst="rect">
            <a:avLst/>
          </a:prstGeom>
        </p:spPr>
        <p:txBody>
          <a:bodyPr>
            <a:spAutoFit/>
          </a:bodyPr>
          <a:lstStyle/>
          <a:p>
            <a:r>
              <a:rPr lang="nl-NL" sz="2400" b="1" dirty="0"/>
              <a:t>1) De Wet</a:t>
            </a:r>
          </a:p>
          <a:p>
            <a:r>
              <a:rPr lang="nl-NL" sz="2400" dirty="0"/>
              <a:t>De Omgevingswet biedt bestuurs­lagen diverse instrumenten om de fysieke leefomgeving en de activiteiten daarin te reguleren.</a:t>
            </a:r>
          </a:p>
        </p:txBody>
      </p:sp>
      <p:pic>
        <p:nvPicPr>
          <p:cNvPr id="6" name="Picture 2" descr="180003-28 Visual website_Wet">
            <a:extLst>
              <a:ext uri="{FF2B5EF4-FFF2-40B4-BE49-F238E27FC236}">
                <a16:creationId xmlns:a16="http://schemas.microsoft.com/office/drawing/2014/main" id="{EF8CB17B-B56F-4C81-BD86-B016B0BAE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1349" y="2776781"/>
            <a:ext cx="2787208" cy="2787208"/>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a:extLst>
              <a:ext uri="{FF2B5EF4-FFF2-40B4-BE49-F238E27FC236}">
                <a16:creationId xmlns:a16="http://schemas.microsoft.com/office/drawing/2014/main" id="{7B003E47-F89F-45F3-AE46-00B9437A0F6D}"/>
              </a:ext>
            </a:extLst>
          </p:cNvPr>
          <p:cNvSpPr/>
          <p:nvPr/>
        </p:nvSpPr>
        <p:spPr>
          <a:xfrm>
            <a:off x="790502" y="2459509"/>
            <a:ext cx="7755250" cy="646331"/>
          </a:xfrm>
          <a:prstGeom prst="rect">
            <a:avLst/>
          </a:prstGeom>
        </p:spPr>
        <p:txBody>
          <a:bodyPr wrap="square">
            <a:spAutoFit/>
          </a:bodyPr>
          <a:lstStyle/>
          <a:p>
            <a:r>
              <a:rPr lang="nl-NL" dirty="0"/>
              <a:t>Voor gemeenten is het belangrijk om nu al anders te werken. </a:t>
            </a:r>
          </a:p>
          <a:p>
            <a:r>
              <a:rPr lang="nl-NL" dirty="0"/>
              <a:t>De Omgevingswet bestaat grofweg uit drie elementen:</a:t>
            </a:r>
          </a:p>
        </p:txBody>
      </p:sp>
      <p:sp>
        <p:nvSpPr>
          <p:cNvPr id="11" name="Rechthoek 10">
            <a:extLst>
              <a:ext uri="{FF2B5EF4-FFF2-40B4-BE49-F238E27FC236}">
                <a16:creationId xmlns:a16="http://schemas.microsoft.com/office/drawing/2014/main" id="{BFE5CD43-C91D-401C-9044-9904768FD0FF}"/>
              </a:ext>
            </a:extLst>
          </p:cNvPr>
          <p:cNvSpPr/>
          <p:nvPr/>
        </p:nvSpPr>
        <p:spPr>
          <a:xfrm rot="327813">
            <a:off x="7945862" y="498346"/>
            <a:ext cx="3485763" cy="1077218"/>
          </a:xfrm>
          <a:prstGeom prst="rect">
            <a:avLst/>
          </a:prstGeom>
          <a:noFill/>
        </p:spPr>
        <p:txBody>
          <a:bodyPr wrap="square" lIns="91440" tIns="45720" rIns="91440" bIns="45720">
            <a:spAutoFit/>
          </a:bodyPr>
          <a:lstStyle/>
          <a:p>
            <a:pPr algn="ctr"/>
            <a:r>
              <a:rPr lang="nl-NL" sz="3200" b="0" cap="none" spc="0" dirty="0">
                <a:ln w="0"/>
                <a:solidFill>
                  <a:schemeClr val="accent3">
                    <a:lumMod val="60000"/>
                    <a:lumOff val="40000"/>
                  </a:schemeClr>
                </a:solidFill>
                <a:effectLst>
                  <a:reflection blurRad="6350" stA="53000" endA="300" endPos="35500" dir="5400000" sy="-90000" algn="bl" rotWithShape="0"/>
                </a:effectLst>
              </a:rPr>
              <a:t>Samenvoeging van 26 wetten</a:t>
            </a:r>
          </a:p>
        </p:txBody>
      </p:sp>
      <p:sp>
        <p:nvSpPr>
          <p:cNvPr id="12" name="Rechthoek 11">
            <a:extLst>
              <a:ext uri="{FF2B5EF4-FFF2-40B4-BE49-F238E27FC236}">
                <a16:creationId xmlns:a16="http://schemas.microsoft.com/office/drawing/2014/main" id="{8D0CA34D-B2C6-4D8D-B56F-85FFDD88440F}"/>
              </a:ext>
            </a:extLst>
          </p:cNvPr>
          <p:cNvSpPr/>
          <p:nvPr/>
        </p:nvSpPr>
        <p:spPr>
          <a:xfrm>
            <a:off x="4130212" y="5688586"/>
            <a:ext cx="5294164" cy="923330"/>
          </a:xfrm>
          <a:prstGeom prst="rect">
            <a:avLst/>
          </a:prstGeom>
        </p:spPr>
        <p:txBody>
          <a:bodyPr wrap="square">
            <a:spAutoFit/>
          </a:bodyPr>
          <a:lstStyle/>
          <a:p>
            <a:r>
              <a:rPr lang="nl-NL" b="1" dirty="0">
                <a:solidFill>
                  <a:schemeClr val="accent3">
                    <a:lumMod val="60000"/>
                    <a:lumOff val="40000"/>
                  </a:schemeClr>
                </a:solidFill>
              </a:rPr>
              <a:t>De fysieke leefomgeving is een breed begrip. Het omvat onderwerpen als ruimte, milieu, verkeer, natuur en water. </a:t>
            </a:r>
          </a:p>
        </p:txBody>
      </p:sp>
      <p:sp>
        <p:nvSpPr>
          <p:cNvPr id="19" name="Rechthoek 18">
            <a:extLst>
              <a:ext uri="{FF2B5EF4-FFF2-40B4-BE49-F238E27FC236}">
                <a16:creationId xmlns:a16="http://schemas.microsoft.com/office/drawing/2014/main" id="{9DF0EFE3-78C1-4BAB-9639-6217A8EC875C}"/>
              </a:ext>
            </a:extLst>
          </p:cNvPr>
          <p:cNvSpPr/>
          <p:nvPr/>
        </p:nvSpPr>
        <p:spPr>
          <a:xfrm rot="21299998">
            <a:off x="466185" y="723168"/>
            <a:ext cx="5623078" cy="400110"/>
          </a:xfrm>
          <a:prstGeom prst="rect">
            <a:avLst/>
          </a:prstGeom>
        </p:spPr>
        <p:txBody>
          <a:bodyPr wrap="none">
            <a:spAutoFit/>
          </a:bodyPr>
          <a:lstStyle/>
          <a:p>
            <a:r>
              <a:rPr lang="nl-NL" sz="2000" b="1" dirty="0">
                <a:solidFill>
                  <a:schemeClr val="accent3">
                    <a:lumMod val="60000"/>
                    <a:lumOff val="40000"/>
                  </a:schemeClr>
                </a:solidFill>
              </a:rPr>
              <a:t>Sneller, eenvoudiger en meer ruimte voor initiatief.</a:t>
            </a:r>
          </a:p>
        </p:txBody>
      </p:sp>
      <p:sp>
        <p:nvSpPr>
          <p:cNvPr id="20" name="Pijl: omlaag 19">
            <a:extLst>
              <a:ext uri="{FF2B5EF4-FFF2-40B4-BE49-F238E27FC236}">
                <a16:creationId xmlns:a16="http://schemas.microsoft.com/office/drawing/2014/main" id="{6C251C5E-F88C-49DE-A994-BB3F408C3317}"/>
              </a:ext>
            </a:extLst>
          </p:cNvPr>
          <p:cNvSpPr/>
          <p:nvPr/>
        </p:nvSpPr>
        <p:spPr>
          <a:xfrm>
            <a:off x="6765690" y="4364637"/>
            <a:ext cx="292964" cy="1287262"/>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17754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A4E26C5-B87C-4073-A9D7-7D3514D6FE70}"/>
              </a:ext>
            </a:extLst>
          </p:cNvPr>
          <p:cNvPicPr>
            <a:picLocks noChangeAspect="1"/>
          </p:cNvPicPr>
          <p:nvPr/>
        </p:nvPicPr>
        <p:blipFill>
          <a:blip r:embed="rId2"/>
          <a:stretch>
            <a:fillRect/>
          </a:stretch>
        </p:blipFill>
        <p:spPr>
          <a:xfrm>
            <a:off x="474014" y="879971"/>
            <a:ext cx="4519227" cy="4519227"/>
          </a:xfrm>
          <a:prstGeom prst="rect">
            <a:avLst/>
          </a:prstGeom>
        </p:spPr>
      </p:pic>
      <p:sp>
        <p:nvSpPr>
          <p:cNvPr id="4" name="Rechthoek 3">
            <a:extLst>
              <a:ext uri="{FF2B5EF4-FFF2-40B4-BE49-F238E27FC236}">
                <a16:creationId xmlns:a16="http://schemas.microsoft.com/office/drawing/2014/main" id="{18CDED51-9CBD-4395-B20B-E4AF29BB6FB4}"/>
              </a:ext>
            </a:extLst>
          </p:cNvPr>
          <p:cNvSpPr/>
          <p:nvPr/>
        </p:nvSpPr>
        <p:spPr>
          <a:xfrm>
            <a:off x="5362358" y="2269746"/>
            <a:ext cx="5131293" cy="1938992"/>
          </a:xfrm>
          <a:prstGeom prst="rect">
            <a:avLst/>
          </a:prstGeom>
        </p:spPr>
        <p:txBody>
          <a:bodyPr wrap="square">
            <a:spAutoFit/>
          </a:bodyPr>
          <a:lstStyle/>
          <a:p>
            <a:r>
              <a:rPr lang="nl-NL" sz="2400" b="1" dirty="0"/>
              <a:t>2) Het</a:t>
            </a:r>
            <a:r>
              <a:rPr lang="nl-NL" sz="2400" dirty="0"/>
              <a:t> </a:t>
            </a:r>
            <a:r>
              <a:rPr lang="nl-NL" sz="2400" b="1" dirty="0"/>
              <a:t>digitale loket </a:t>
            </a:r>
            <a:r>
              <a:rPr lang="nl-NL" sz="2400" dirty="0"/>
              <a:t>waar initiatiefnemers, overheden en belanghebbenden snel kunnen zien wat is toegestaan in de fysieke leefomgeving. </a:t>
            </a:r>
          </a:p>
        </p:txBody>
      </p:sp>
    </p:spTree>
    <p:extLst>
      <p:ext uri="{BB962C8B-B14F-4D97-AF65-F5344CB8AC3E}">
        <p14:creationId xmlns:p14="http://schemas.microsoft.com/office/powerpoint/2010/main" val="1500567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5F7200AD-0ABE-4532-924F-B9B9E8EA711A}"/>
              </a:ext>
            </a:extLst>
          </p:cNvPr>
          <p:cNvSpPr/>
          <p:nvPr/>
        </p:nvSpPr>
        <p:spPr>
          <a:xfrm>
            <a:off x="551015" y="826650"/>
            <a:ext cx="8478174" cy="4678204"/>
          </a:xfrm>
          <a:prstGeom prst="rect">
            <a:avLst/>
          </a:prstGeom>
        </p:spPr>
        <p:txBody>
          <a:bodyPr wrap="square">
            <a:spAutoFit/>
          </a:bodyPr>
          <a:lstStyle/>
          <a:p>
            <a:r>
              <a:rPr lang="nl-NL" sz="2800" b="1" dirty="0"/>
              <a:t>3) Anders werken: </a:t>
            </a:r>
          </a:p>
          <a:p>
            <a:endParaRPr lang="nl-NL" dirty="0"/>
          </a:p>
          <a:p>
            <a:r>
              <a:rPr lang="nl-NL" b="1" dirty="0"/>
              <a:t>a) Gebiedsgericht werken.</a:t>
            </a:r>
          </a:p>
          <a:p>
            <a:r>
              <a:rPr lang="nl-NL" dirty="0"/>
              <a:t>Sommige maatschappelijke vraagstukken vragen om meer regionale samenwerking tussen overheden. Ook gebiedsgericht werken, vergt goede samenwerking tussen overheden in de regio. </a:t>
            </a:r>
          </a:p>
          <a:p>
            <a:endParaRPr lang="nl-NL" b="1" dirty="0"/>
          </a:p>
          <a:p>
            <a:r>
              <a:rPr lang="nl-NL" b="1" dirty="0"/>
              <a:t>b) Integraal werken.</a:t>
            </a:r>
          </a:p>
          <a:p>
            <a:r>
              <a:rPr lang="nl-NL" dirty="0"/>
              <a:t>Het bijeen brengen van allerlei verschillende onderwerpen, perspectieven en belangen om daar samenhang in te brengen.  </a:t>
            </a:r>
          </a:p>
          <a:p>
            <a:endParaRPr lang="nl-NL" dirty="0"/>
          </a:p>
          <a:p>
            <a:r>
              <a:rPr lang="nl-NL" b="1" dirty="0"/>
              <a:t>c) Participatie en samenwerking. </a:t>
            </a:r>
          </a:p>
          <a:p>
            <a:r>
              <a:rPr lang="nl-NL" dirty="0"/>
              <a:t>Een ander samenspel met bewoners, bedrijven en andere belanghebbenden. Zodat goede ideeën meteen op tafel komen, bestuurders betere besluiten kunnen nemen en initiatieven uit de samenleving een plek krijgen.</a:t>
            </a:r>
          </a:p>
          <a:p>
            <a:endParaRPr lang="nl-NL" dirty="0"/>
          </a:p>
        </p:txBody>
      </p:sp>
      <p:pic>
        <p:nvPicPr>
          <p:cNvPr id="4" name="Afbeelding 3">
            <a:extLst>
              <a:ext uri="{FF2B5EF4-FFF2-40B4-BE49-F238E27FC236}">
                <a16:creationId xmlns:a16="http://schemas.microsoft.com/office/drawing/2014/main" id="{64E62A6F-D90B-436F-B427-93DEF4E4B138}"/>
              </a:ext>
            </a:extLst>
          </p:cNvPr>
          <p:cNvPicPr>
            <a:picLocks noChangeAspect="1"/>
          </p:cNvPicPr>
          <p:nvPr/>
        </p:nvPicPr>
        <p:blipFill>
          <a:blip r:embed="rId2"/>
          <a:stretch>
            <a:fillRect/>
          </a:stretch>
        </p:blipFill>
        <p:spPr>
          <a:xfrm>
            <a:off x="8702266" y="165602"/>
            <a:ext cx="3263398" cy="3263398"/>
          </a:xfrm>
          <a:prstGeom prst="rect">
            <a:avLst/>
          </a:prstGeom>
        </p:spPr>
      </p:pic>
    </p:spTree>
    <p:extLst>
      <p:ext uri="{BB962C8B-B14F-4D97-AF65-F5344CB8AC3E}">
        <p14:creationId xmlns:p14="http://schemas.microsoft.com/office/powerpoint/2010/main" val="3665072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A5130E27-0817-4746-9DE3-D614658FBAEB}"/>
              </a:ext>
            </a:extLst>
          </p:cNvPr>
          <p:cNvSpPr/>
          <p:nvPr/>
        </p:nvSpPr>
        <p:spPr>
          <a:xfrm>
            <a:off x="363322" y="284877"/>
            <a:ext cx="11465355" cy="5940088"/>
          </a:xfrm>
          <a:prstGeom prst="rect">
            <a:avLst/>
          </a:prstGeom>
        </p:spPr>
        <p:txBody>
          <a:bodyPr wrap="square">
            <a:spAutoFit/>
          </a:bodyPr>
          <a:lstStyle/>
          <a:p>
            <a:pPr marL="285750" indent="-285750">
              <a:buFont typeface="Arial" panose="020B0604020202020204" pitchFamily="34" charset="0"/>
              <a:buChar char="•"/>
            </a:pPr>
            <a:endParaRPr lang="nl-NL" dirty="0"/>
          </a:p>
          <a:p>
            <a:r>
              <a:rPr lang="nl-NL" sz="2800" b="1" dirty="0">
                <a:solidFill>
                  <a:schemeClr val="accent2"/>
                </a:solidFill>
              </a:rPr>
              <a:t>NU: </a:t>
            </a:r>
          </a:p>
          <a:p>
            <a:r>
              <a:rPr lang="nl-NL" sz="2800" b="1" dirty="0">
                <a:solidFill>
                  <a:schemeClr val="accent2"/>
                </a:solidFill>
              </a:rPr>
              <a:t>Het bestemmingsplan </a:t>
            </a:r>
            <a:r>
              <a:rPr lang="nl-NL" dirty="0"/>
              <a:t>is een juridisch bindend document voor zowel de overheid als burgers en bedrijven. In een bestemmingsplan worden de gebruiks- en de bouwmogelijkheden vastgelegd voor een gebied. Bij het opstellen van bestemmingsplannen kan gekozen worden uit verschillende planvormen: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solidFill>
                  <a:schemeClr val="accent2"/>
                </a:solidFill>
              </a:rPr>
              <a:t>Gedetailleerd bestemmingsplan</a:t>
            </a:r>
          </a:p>
          <a:p>
            <a:r>
              <a:rPr lang="nl-NL" dirty="0"/>
              <a:t>Voor bestaande woonwijken, bedrijventerreinen etc. is een gedetailleerd bestemmingsplan de meest aangewezen vorm.</a:t>
            </a:r>
          </a:p>
          <a:p>
            <a:endParaRPr lang="nl-NL" dirty="0"/>
          </a:p>
          <a:p>
            <a:pPr marL="285750" indent="-285750">
              <a:buFont typeface="Arial" panose="020B0604020202020204" pitchFamily="34" charset="0"/>
              <a:buChar char="•"/>
            </a:pPr>
            <a:r>
              <a:rPr lang="nl-NL" dirty="0">
                <a:solidFill>
                  <a:schemeClr val="accent2"/>
                </a:solidFill>
              </a:rPr>
              <a:t>Globaal bestemmingsplan</a:t>
            </a:r>
          </a:p>
          <a:p>
            <a:r>
              <a:rPr lang="nl-NL" dirty="0"/>
              <a:t>Bij te ontwikkelen gebieden kan er gekozen worden voor een globaal bestemmingsplan, al dan niet met uitwerkingsplicht. Hierbij worden de belangrijkste uitgangspunten voor een gebied vastgelegd. Op basis van een gedetailleerd bestemmingsplan en een globaal bestemmingsplan kunnen rechtstreeks omgevingsvergunningen verleend worden. Bij een bestemmingsplan met uitwerkingsplicht moet het bestemmingsplan eerst uitgewerkt worden voordat er vergunningen verleend kunnen worden.</a:t>
            </a:r>
          </a:p>
          <a:p>
            <a:endParaRPr lang="nl-NL" dirty="0"/>
          </a:p>
          <a:p>
            <a:pPr marL="285750" indent="-285750">
              <a:buFont typeface="Arial" panose="020B0604020202020204" pitchFamily="34" charset="0"/>
              <a:buChar char="•"/>
            </a:pPr>
            <a:r>
              <a:rPr lang="nl-NL" dirty="0">
                <a:solidFill>
                  <a:schemeClr val="accent2"/>
                </a:solidFill>
              </a:rPr>
              <a:t>Combinatie</a:t>
            </a:r>
          </a:p>
          <a:p>
            <a:r>
              <a:rPr lang="nl-NL" dirty="0"/>
              <a:t>Binnen een bestemmingsplan kunnen meerdere planvormen gecombineerd worden.</a:t>
            </a:r>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3729776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ABE4195-D819-4B35-BE3A-254FB66E8305}"/>
              </a:ext>
            </a:extLst>
          </p:cNvPr>
          <p:cNvSpPr/>
          <p:nvPr/>
        </p:nvSpPr>
        <p:spPr>
          <a:xfrm>
            <a:off x="993169" y="2763064"/>
            <a:ext cx="9661132" cy="2554545"/>
          </a:xfrm>
          <a:prstGeom prst="rect">
            <a:avLst/>
          </a:prstGeom>
        </p:spPr>
        <p:txBody>
          <a:bodyPr wrap="square">
            <a:spAutoFit/>
          </a:bodyPr>
          <a:lstStyle/>
          <a:p>
            <a:r>
              <a:rPr lang="nl-NL" sz="2000" dirty="0"/>
              <a:t>Nu hebben gemeenten meerdere bestemmingsplannen voor hun grondgebied. Onder de Omgevingswet moet iedere gemeente één omgevingsplan voor haar hele grondgebied vaststellen. </a:t>
            </a:r>
          </a:p>
          <a:p>
            <a:endParaRPr lang="nl-NL" sz="2000" dirty="0"/>
          </a:p>
          <a:p>
            <a:r>
              <a:rPr lang="nl-NL" sz="2000" dirty="0"/>
              <a:t>Gemeenten krijgen ruimte om omgevingsplannen ‘globaler en flexibeler’ in te richten dan bestemmingsplannen. Dat is een van de doelen van de Omgevingswet. Daardoor kan het omgevingsplan ruimte bieden aan initiatieven binnen daarin opgestelde kaders.</a:t>
            </a:r>
          </a:p>
        </p:txBody>
      </p:sp>
      <p:sp>
        <p:nvSpPr>
          <p:cNvPr id="3" name="Rechthoek 2">
            <a:extLst>
              <a:ext uri="{FF2B5EF4-FFF2-40B4-BE49-F238E27FC236}">
                <a16:creationId xmlns:a16="http://schemas.microsoft.com/office/drawing/2014/main" id="{D1AB4A79-4C9A-45FC-9D5F-27DCC48F3EA4}"/>
              </a:ext>
            </a:extLst>
          </p:cNvPr>
          <p:cNvSpPr/>
          <p:nvPr/>
        </p:nvSpPr>
        <p:spPr>
          <a:xfrm>
            <a:off x="993168" y="678618"/>
            <a:ext cx="9394004" cy="1661993"/>
          </a:xfrm>
          <a:prstGeom prst="rect">
            <a:avLst/>
          </a:prstGeom>
        </p:spPr>
        <p:txBody>
          <a:bodyPr wrap="square">
            <a:spAutoFit/>
          </a:bodyPr>
          <a:lstStyle/>
          <a:p>
            <a:endParaRPr lang="nl-NL" dirty="0"/>
          </a:p>
          <a:p>
            <a:r>
              <a:rPr lang="nl-NL" sz="2800" dirty="0">
                <a:solidFill>
                  <a:schemeClr val="accent2"/>
                </a:solidFill>
              </a:rPr>
              <a:t>Met de Omgevingswet komt het bestemmingsplan te vervallen. Daarvoor in de plaats komt </a:t>
            </a:r>
            <a:r>
              <a:rPr lang="nl-NL" sz="2800" b="1" dirty="0">
                <a:solidFill>
                  <a:schemeClr val="accent2"/>
                </a:solidFill>
              </a:rPr>
              <a:t>een gemeentelijk omgevingsplan. </a:t>
            </a:r>
          </a:p>
        </p:txBody>
      </p:sp>
      <p:pic>
        <p:nvPicPr>
          <p:cNvPr id="4" name="Afbeelding 3">
            <a:extLst>
              <a:ext uri="{FF2B5EF4-FFF2-40B4-BE49-F238E27FC236}">
                <a16:creationId xmlns:a16="http://schemas.microsoft.com/office/drawing/2014/main" id="{4B6F0F39-6D00-494B-93C6-A0D8BBB5B7A8}"/>
              </a:ext>
            </a:extLst>
          </p:cNvPr>
          <p:cNvPicPr>
            <a:picLocks noChangeAspect="1"/>
          </p:cNvPicPr>
          <p:nvPr/>
        </p:nvPicPr>
        <p:blipFill>
          <a:blip r:embed="rId2"/>
          <a:stretch>
            <a:fillRect/>
          </a:stretch>
        </p:blipFill>
        <p:spPr>
          <a:xfrm>
            <a:off x="7002244" y="5630239"/>
            <a:ext cx="4381521" cy="847094"/>
          </a:xfrm>
          <a:prstGeom prst="rect">
            <a:avLst/>
          </a:prstGeom>
        </p:spPr>
      </p:pic>
    </p:spTree>
    <p:extLst>
      <p:ext uri="{BB962C8B-B14F-4D97-AF65-F5344CB8AC3E}">
        <p14:creationId xmlns:p14="http://schemas.microsoft.com/office/powerpoint/2010/main" val="3004939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7D69B6A1-4FA2-4140-9B2A-75D16AC383A8}"/>
              </a:ext>
            </a:extLst>
          </p:cNvPr>
          <p:cNvSpPr/>
          <p:nvPr/>
        </p:nvSpPr>
        <p:spPr>
          <a:xfrm>
            <a:off x="1095910" y="838070"/>
            <a:ext cx="9856342" cy="4955203"/>
          </a:xfrm>
          <a:prstGeom prst="rect">
            <a:avLst/>
          </a:prstGeom>
        </p:spPr>
        <p:txBody>
          <a:bodyPr wrap="square">
            <a:spAutoFit/>
          </a:bodyPr>
          <a:lstStyle/>
          <a:p>
            <a:r>
              <a:rPr lang="nl-NL" sz="3200" b="1" dirty="0">
                <a:solidFill>
                  <a:schemeClr val="accent2"/>
                </a:solidFill>
              </a:rPr>
              <a:t>Het omgevingsplan heeft een brede reikwijdte</a:t>
            </a:r>
            <a:r>
              <a:rPr lang="nl-NL" sz="3200" dirty="0">
                <a:solidFill>
                  <a:schemeClr val="accent2"/>
                </a:solidFill>
              </a:rPr>
              <a:t>. </a:t>
            </a:r>
          </a:p>
          <a:p>
            <a:endParaRPr lang="nl-NL" sz="3200" dirty="0">
              <a:solidFill>
                <a:schemeClr val="accent2"/>
              </a:solidFill>
            </a:endParaRPr>
          </a:p>
          <a:p>
            <a:r>
              <a:rPr lang="nl-NL" dirty="0"/>
              <a:t>Dat is het meest opvallende verschil met het bestemmingsplan. Het omgevingsplan kent niet de begrenzing van ‘een goede ruimtelijke ordening’. Het kan namelijk regels bevatten die over heel de fysieke leefomgeving gaan.</a:t>
            </a:r>
          </a:p>
          <a:p>
            <a:endParaRPr lang="nl-NL" dirty="0"/>
          </a:p>
          <a:p>
            <a:r>
              <a:rPr lang="nl-NL" dirty="0"/>
              <a:t>Het omgevingsplan beperkt zich dus niet tot planologische aspecten. Het voorziet in een </a:t>
            </a:r>
            <a:r>
              <a:rPr lang="nl-NL" dirty="0">
                <a:solidFill>
                  <a:schemeClr val="accent2"/>
                </a:solidFill>
              </a:rPr>
              <a:t>evenwichtige toedeling van functies aan locaties</a:t>
            </a:r>
            <a:r>
              <a:rPr lang="nl-NL" dirty="0"/>
              <a:t>. </a:t>
            </a:r>
          </a:p>
          <a:p>
            <a:endParaRPr lang="nl-NL" dirty="0"/>
          </a:p>
          <a:p>
            <a:r>
              <a:rPr lang="nl-NL" dirty="0"/>
              <a:t>Dat betekent dat de regels vanuit verschillende terreinen, zoals water, natuur, erfgoed, infrastructuur en geluid, onderling op elkaar zijn afgestemd en bijeengebracht.</a:t>
            </a:r>
          </a:p>
          <a:p>
            <a:endParaRPr lang="nl-NL" dirty="0"/>
          </a:p>
          <a:p>
            <a:r>
              <a:rPr lang="nl-NL" dirty="0"/>
              <a:t>Daarnaast kan het ook </a:t>
            </a:r>
            <a:r>
              <a:rPr lang="nl-NL" dirty="0">
                <a:solidFill>
                  <a:schemeClr val="accent2"/>
                </a:solidFill>
              </a:rPr>
              <a:t>andere regels bevatten over activiteiten</a:t>
            </a:r>
            <a:r>
              <a:rPr lang="nl-NL" dirty="0"/>
              <a:t>. Het gaat dan om activiteiten die gevolgen hebben of kunnen hebben voor de fysieke leefomgeving. De regels in het omgevingsplan zijn altijd regels over activiteiten met mogelijke gevolgen voor de fysieke leefomgeving.</a:t>
            </a:r>
          </a:p>
        </p:txBody>
      </p:sp>
    </p:spTree>
    <p:extLst>
      <p:ext uri="{BB962C8B-B14F-4D97-AF65-F5344CB8AC3E}">
        <p14:creationId xmlns:p14="http://schemas.microsoft.com/office/powerpoint/2010/main" val="1858032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E87A247-4AC7-4F95-A488-141AB7F995BD}"/>
              </a:ext>
            </a:extLst>
          </p:cNvPr>
          <p:cNvSpPr/>
          <p:nvPr/>
        </p:nvSpPr>
        <p:spPr>
          <a:xfrm>
            <a:off x="965771" y="1166843"/>
            <a:ext cx="9904287" cy="3693319"/>
          </a:xfrm>
          <a:prstGeom prst="rect">
            <a:avLst/>
          </a:prstGeom>
        </p:spPr>
        <p:txBody>
          <a:bodyPr wrap="square">
            <a:spAutoFit/>
          </a:bodyPr>
          <a:lstStyle/>
          <a:p>
            <a:r>
              <a:rPr lang="nl-NL" sz="3600" b="1" dirty="0">
                <a:solidFill>
                  <a:schemeClr val="accent2"/>
                </a:solidFill>
              </a:rPr>
              <a:t>Multidisciplinair samenwerken</a:t>
            </a:r>
          </a:p>
          <a:p>
            <a:endParaRPr lang="nl-NL" sz="3600" b="1" dirty="0">
              <a:solidFill>
                <a:schemeClr val="accent2"/>
              </a:solidFill>
            </a:endParaRPr>
          </a:p>
          <a:p>
            <a:r>
              <a:rPr lang="nl-NL" dirty="0"/>
              <a:t>Een integraal </a:t>
            </a:r>
            <a:r>
              <a:rPr lang="nl-NL" dirty="0">
                <a:solidFill>
                  <a:schemeClr val="accent2"/>
                </a:solidFill>
              </a:rPr>
              <a:t>(allesomvattend</a:t>
            </a:r>
            <a:r>
              <a:rPr lang="nl-NL" dirty="0"/>
              <a:t>) omgevingsplan vergt multidisciplinair samenwerken. De gemeente heeft mensen nodig vanuit allerlei afdelingen en disciplines, zoals juristen, beleidsmedewerkers, ruimtelijke ordening medewerkers, mensen die de (digitale) informatie beheren en vergunningverleners, toezichthouders en handhavers.</a:t>
            </a:r>
          </a:p>
          <a:p>
            <a:endParaRPr lang="nl-NL" dirty="0"/>
          </a:p>
          <a:p>
            <a:r>
              <a:rPr lang="nl-NL" dirty="0"/>
              <a:t>Ga bijvoorbeeld in gesprek met de mensen die zich nu bezig houden met de Algemene Plaatselijke Verordening (APV) of met mensen van het Omgevingsloket. Toezichthouders en vergunningverleners kunnen meedenken over de uitvoerbaarheid en handhaafbaarheid van regels. Het kan helpen om mensen fysiek bij elkaar te zetten.</a:t>
            </a:r>
          </a:p>
        </p:txBody>
      </p:sp>
    </p:spTree>
    <p:extLst>
      <p:ext uri="{BB962C8B-B14F-4D97-AF65-F5344CB8AC3E}">
        <p14:creationId xmlns:p14="http://schemas.microsoft.com/office/powerpoint/2010/main" val="2654174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E04A2-78D0-EF1C-FE71-CC324AC5FF8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6F6FACC-C4AB-7FCA-CA9F-D0DBD62426F4}"/>
              </a:ext>
            </a:extLst>
          </p:cNvPr>
          <p:cNvSpPr>
            <a:spLocks noGrp="1"/>
          </p:cNvSpPr>
          <p:nvPr>
            <p:ph type="title"/>
          </p:nvPr>
        </p:nvSpPr>
        <p:spPr/>
        <p:txBody>
          <a:bodyPr/>
          <a:lstStyle/>
          <a:p>
            <a:r>
              <a:rPr lang="nl-NL" dirty="0"/>
              <a:t>3. De excursie </a:t>
            </a:r>
          </a:p>
        </p:txBody>
      </p:sp>
      <p:sp>
        <p:nvSpPr>
          <p:cNvPr id="3" name="Tijdelijke aanduiding voor tekst 2">
            <a:extLst>
              <a:ext uri="{FF2B5EF4-FFF2-40B4-BE49-F238E27FC236}">
                <a16:creationId xmlns:a16="http://schemas.microsoft.com/office/drawing/2014/main" id="{1C64C9F2-208D-0E25-C8A5-31069B017BE7}"/>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654206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59BC06-0989-4E1B-AAA1-2C4A32150D18}"/>
              </a:ext>
            </a:extLst>
          </p:cNvPr>
          <p:cNvSpPr>
            <a:spLocks noGrp="1"/>
          </p:cNvSpPr>
          <p:nvPr>
            <p:ph type="title"/>
          </p:nvPr>
        </p:nvSpPr>
        <p:spPr/>
        <p:txBody>
          <a:bodyPr/>
          <a:lstStyle/>
          <a:p>
            <a:r>
              <a:rPr lang="nl-NL" dirty="0"/>
              <a:t>1. Steden van de toekomst</a:t>
            </a:r>
          </a:p>
        </p:txBody>
      </p:sp>
      <p:sp>
        <p:nvSpPr>
          <p:cNvPr id="3" name="Tijdelijke aanduiding voor tekst 2">
            <a:extLst>
              <a:ext uri="{FF2B5EF4-FFF2-40B4-BE49-F238E27FC236}">
                <a16:creationId xmlns:a16="http://schemas.microsoft.com/office/drawing/2014/main" id="{686800E2-B28B-4477-A071-434BBDBBFAEB}"/>
              </a:ext>
            </a:extLst>
          </p:cNvPr>
          <p:cNvSpPr>
            <a:spLocks noGrp="1"/>
          </p:cNvSpPr>
          <p:nvPr>
            <p:ph type="body" idx="1"/>
          </p:nvPr>
        </p:nvSpPr>
        <p:spPr/>
        <p:txBody>
          <a:bodyPr/>
          <a:lstStyle/>
          <a:p>
            <a:r>
              <a:rPr lang="nl-NL" dirty="0"/>
              <a:t>In Nederland</a:t>
            </a:r>
          </a:p>
        </p:txBody>
      </p:sp>
    </p:spTree>
    <p:extLst>
      <p:ext uri="{BB962C8B-B14F-4D97-AF65-F5344CB8AC3E}">
        <p14:creationId xmlns:p14="http://schemas.microsoft.com/office/powerpoint/2010/main" val="1598706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94BCC9-6EEC-1582-3835-0EEE89F209EA}"/>
              </a:ext>
            </a:extLst>
          </p:cNvPr>
          <p:cNvSpPr>
            <a:spLocks noGrp="1"/>
          </p:cNvSpPr>
          <p:nvPr>
            <p:ph type="title"/>
          </p:nvPr>
        </p:nvSpPr>
        <p:spPr/>
        <p:txBody>
          <a:bodyPr/>
          <a:lstStyle/>
          <a:p>
            <a:r>
              <a:rPr lang="nl-NL" dirty="0"/>
              <a:t>Waar naar toe?</a:t>
            </a:r>
          </a:p>
        </p:txBody>
      </p:sp>
      <p:sp>
        <p:nvSpPr>
          <p:cNvPr id="3" name="Titel 1">
            <a:extLst>
              <a:ext uri="{FF2B5EF4-FFF2-40B4-BE49-F238E27FC236}">
                <a16:creationId xmlns:a16="http://schemas.microsoft.com/office/drawing/2014/main" id="{E25DD40E-10ED-0DBD-5EC7-FB3BBDC7E8FC}"/>
              </a:ext>
            </a:extLst>
          </p:cNvPr>
          <p:cNvSpPr txBox="1">
            <a:spLocks/>
          </p:cNvSpPr>
          <p:nvPr/>
        </p:nvSpPr>
        <p:spPr>
          <a:xfrm>
            <a:off x="1066800" y="2247623"/>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nl-NL" dirty="0"/>
              <a:t>Wanneer? </a:t>
            </a:r>
          </a:p>
        </p:txBody>
      </p:sp>
      <p:sp>
        <p:nvSpPr>
          <p:cNvPr id="4" name="Titel 1">
            <a:extLst>
              <a:ext uri="{FF2B5EF4-FFF2-40B4-BE49-F238E27FC236}">
                <a16:creationId xmlns:a16="http://schemas.microsoft.com/office/drawing/2014/main" id="{BD3B1C0D-5561-7B1B-8EE9-CB4FB1614707}"/>
              </a:ext>
            </a:extLst>
          </p:cNvPr>
          <p:cNvSpPr txBox="1">
            <a:spLocks/>
          </p:cNvSpPr>
          <p:nvPr/>
        </p:nvSpPr>
        <p:spPr>
          <a:xfrm>
            <a:off x="1066800" y="4253068"/>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nl-NL" dirty="0"/>
              <a:t>Wie doet wat? </a:t>
            </a:r>
          </a:p>
        </p:txBody>
      </p:sp>
    </p:spTree>
    <p:extLst>
      <p:ext uri="{BB962C8B-B14F-4D97-AF65-F5344CB8AC3E}">
        <p14:creationId xmlns:p14="http://schemas.microsoft.com/office/powerpoint/2010/main" val="1246132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93947-1797-BEDF-FFA4-95697E22D59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14459AD-06EB-87C3-96FC-630AB00A9368}"/>
              </a:ext>
            </a:extLst>
          </p:cNvPr>
          <p:cNvSpPr>
            <a:spLocks noGrp="1"/>
          </p:cNvSpPr>
          <p:nvPr>
            <p:ph type="title"/>
          </p:nvPr>
        </p:nvSpPr>
        <p:spPr/>
        <p:txBody>
          <a:bodyPr/>
          <a:lstStyle/>
          <a:p>
            <a:r>
              <a:rPr lang="nl-NL" dirty="0"/>
              <a:t>4. LA 2 trends en ontwikkelingen </a:t>
            </a:r>
          </a:p>
        </p:txBody>
      </p:sp>
      <p:sp>
        <p:nvSpPr>
          <p:cNvPr id="5" name="Tijdelijke aanduiding voor tekst 4">
            <a:extLst>
              <a:ext uri="{FF2B5EF4-FFF2-40B4-BE49-F238E27FC236}">
                <a16:creationId xmlns:a16="http://schemas.microsoft.com/office/drawing/2014/main" id="{94D13C93-6E73-FB17-5CA0-61BA558DFAC7}"/>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1417614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ekstvak 20"/>
          <p:cNvSpPr txBox="1"/>
          <p:nvPr/>
        </p:nvSpPr>
        <p:spPr>
          <a:xfrm>
            <a:off x="1309544" y="222240"/>
            <a:ext cx="7894149" cy="523220"/>
          </a:xfrm>
          <a:prstGeom prst="rect">
            <a:avLst/>
          </a:prstGeom>
          <a:noFill/>
        </p:spPr>
        <p:txBody>
          <a:bodyPr wrap="square" rtlCol="0">
            <a:spAutoFit/>
          </a:bodyPr>
          <a:lstStyle/>
          <a:p>
            <a:r>
              <a:rPr lang="nl-NL" sz="2800" dirty="0">
                <a:latin typeface="Arial" panose="020B0604020202020204" pitchFamily="34" charset="0"/>
                <a:cs typeface="Arial" panose="020B0604020202020204" pitchFamily="34" charset="0"/>
              </a:rPr>
              <a:t>2324 SVT LA2 Trends en ontwikkelingen SW</a:t>
            </a:r>
          </a:p>
        </p:txBody>
      </p:sp>
      <p:sp>
        <p:nvSpPr>
          <p:cNvPr id="23" name="Text Box 7"/>
          <p:cNvSpPr txBox="1">
            <a:spLocks noChangeArrowheads="1"/>
          </p:cNvSpPr>
          <p:nvPr/>
        </p:nvSpPr>
        <p:spPr bwMode="auto">
          <a:xfrm>
            <a:off x="1309544" y="925670"/>
            <a:ext cx="4943772" cy="15081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spcBef>
                <a:spcPct val="50000"/>
              </a:spcBef>
            </a:pPr>
            <a:r>
              <a:rPr lang="nl-NL" sz="1400" b="1" dirty="0">
                <a:solidFill>
                  <a:srgbClr val="000644"/>
                </a:solidFill>
                <a:latin typeface="Arial" panose="020B0604020202020204" pitchFamily="34" charset="0"/>
                <a:cs typeface="Arial" panose="020B0604020202020204" pitchFamily="34" charset="0"/>
              </a:rPr>
              <a:t>Leerdoel </a:t>
            </a:r>
          </a:p>
          <a:p>
            <a:pPr marL="171450" indent="-171450" eaLnBrk="0" hangingPunct="0">
              <a:buFont typeface="Arial" panose="020B0604020202020204" pitchFamily="34" charset="0"/>
              <a:buChar char="•"/>
            </a:pPr>
            <a:r>
              <a:rPr lang="nl-NL" sz="1300" dirty="0"/>
              <a:t>Je kunt onderzoek doen naar de maatschappelijke trends en ontwikkelingen op het gebied van sociale en fysieke leefbaarheid van steden.</a:t>
            </a:r>
          </a:p>
          <a:p>
            <a:pPr marL="171450" indent="-171450" eaLnBrk="0" hangingPunct="0">
              <a:buFont typeface="Arial" panose="020B0604020202020204" pitchFamily="34" charset="0"/>
              <a:buChar char="•"/>
            </a:pPr>
            <a:r>
              <a:rPr lang="nl-NL" sz="1300" dirty="0"/>
              <a:t>Je kunt voorbeelden geven van trends en ontwikkelingen (T&amp;O) op het gebied van sociale en fysieke leefbaarheid van steden.</a:t>
            </a:r>
          </a:p>
        </p:txBody>
      </p:sp>
      <p:sp>
        <p:nvSpPr>
          <p:cNvPr id="24" name="Text Box 8"/>
          <p:cNvSpPr txBox="1">
            <a:spLocks noChangeArrowheads="1"/>
          </p:cNvSpPr>
          <p:nvPr/>
        </p:nvSpPr>
        <p:spPr bwMode="auto">
          <a:xfrm>
            <a:off x="1309544" y="2597024"/>
            <a:ext cx="4943772" cy="907941"/>
          </a:xfrm>
          <a:prstGeom prst="rect">
            <a:avLst/>
          </a:prstGeom>
          <a:noFill/>
          <a:ln w="9525">
            <a:solidFill>
              <a:schemeClr val="tx1"/>
            </a:solidFill>
            <a:miter lim="800000"/>
            <a:headEnd/>
            <a:tailEnd/>
          </a:ln>
          <a:effectLst/>
        </p:spPr>
        <p:txBody>
          <a:bodyPr wrap="square">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spcBef>
                <a:spcPct val="50000"/>
              </a:spcBef>
            </a:pPr>
            <a:r>
              <a:rPr lang="nl-NL" sz="1400" b="1" dirty="0">
                <a:solidFill>
                  <a:srgbClr val="000644"/>
                </a:solidFill>
                <a:latin typeface="Arial" panose="020B0604020202020204" pitchFamily="34" charset="0"/>
                <a:cs typeface="Arial" panose="020B0604020202020204" pitchFamily="34" charset="0"/>
              </a:rPr>
              <a:t>Product </a:t>
            </a:r>
          </a:p>
          <a:p>
            <a:pPr eaLnBrk="0" hangingPunct="0"/>
            <a:r>
              <a:rPr lang="nl-NL" sz="1300" dirty="0">
                <a:ea typeface="Calibri" pitchFamily="34" charset="0"/>
                <a:cs typeface="Arial" charset="0"/>
              </a:rPr>
              <a:t>Een verslag met daarin per maatschappelijke uitdaging minimaal 2 uitgewerkte T&amp;O onderbouwd met actuele en betrouwbare bronnen. </a:t>
            </a:r>
          </a:p>
        </p:txBody>
      </p:sp>
      <p:sp>
        <p:nvSpPr>
          <p:cNvPr id="25" name="Text Box 9"/>
          <p:cNvSpPr txBox="1">
            <a:spLocks noChangeArrowheads="1"/>
          </p:cNvSpPr>
          <p:nvPr/>
        </p:nvSpPr>
        <p:spPr bwMode="auto">
          <a:xfrm>
            <a:off x="1309544" y="3724812"/>
            <a:ext cx="4943772" cy="2308324"/>
          </a:xfrm>
          <a:prstGeom prst="rect">
            <a:avLst/>
          </a:prstGeom>
          <a:solidFill>
            <a:schemeClr val="bg1"/>
          </a:solidFill>
          <a:ln w="9525">
            <a:solidFill>
              <a:schemeClr val="tx1"/>
            </a:solidFill>
            <a:miter lim="800000"/>
            <a:headEnd/>
            <a:tailEnd/>
          </a:ln>
        </p:spPr>
        <p:txBody>
          <a:bodyPr wrap="square">
            <a:spAutoFit/>
          </a:bodyPr>
          <a:lstStyle>
            <a:lvl1pPr marL="176213" indent="-176213">
              <a:tabLst>
                <a:tab pos="176213" algn="l"/>
                <a:tab pos="1163638" algn="l"/>
              </a:tabLst>
              <a:defRPr sz="2400">
                <a:solidFill>
                  <a:schemeClr val="tx1"/>
                </a:solidFill>
                <a:latin typeface="Arial" charset="0"/>
                <a:ea typeface="ＭＳ Ｐゴシック" pitchFamily="36" charset="-128"/>
              </a:defRPr>
            </a:lvl1pPr>
            <a:lvl2pPr marL="37931725" indent="-37474525">
              <a:tabLst>
                <a:tab pos="176213" algn="l"/>
                <a:tab pos="1163638" algn="l"/>
              </a:tabLst>
              <a:defRPr sz="2400">
                <a:solidFill>
                  <a:schemeClr val="tx1"/>
                </a:solidFill>
                <a:latin typeface="Arial" charset="0"/>
                <a:ea typeface="ＭＳ Ｐゴシック" pitchFamily="36" charset="-128"/>
              </a:defRPr>
            </a:lvl2pPr>
            <a:lvl3pPr>
              <a:tabLst>
                <a:tab pos="176213" algn="l"/>
                <a:tab pos="1163638" algn="l"/>
              </a:tabLst>
              <a:defRPr sz="2400">
                <a:solidFill>
                  <a:schemeClr val="tx1"/>
                </a:solidFill>
                <a:latin typeface="Arial" charset="0"/>
                <a:ea typeface="ＭＳ Ｐゴシック" pitchFamily="36" charset="-128"/>
              </a:defRPr>
            </a:lvl3pPr>
            <a:lvl4pPr>
              <a:tabLst>
                <a:tab pos="176213" algn="l"/>
                <a:tab pos="1163638" algn="l"/>
              </a:tabLst>
              <a:defRPr sz="2400">
                <a:solidFill>
                  <a:schemeClr val="tx1"/>
                </a:solidFill>
                <a:latin typeface="Arial" charset="0"/>
                <a:ea typeface="ＭＳ Ｐゴシック" pitchFamily="36" charset="-128"/>
              </a:defRPr>
            </a:lvl4pPr>
            <a:lvl5pPr>
              <a:tabLst>
                <a:tab pos="176213" algn="l"/>
                <a:tab pos="1163638" algn="l"/>
              </a:tabLst>
              <a:defRPr sz="2400">
                <a:solidFill>
                  <a:schemeClr val="tx1"/>
                </a:solidFill>
                <a:latin typeface="Arial" charset="0"/>
                <a:ea typeface="ＭＳ Ｐゴシック" pitchFamily="36" charset="-128"/>
              </a:defRPr>
            </a:lvl5pPr>
            <a:lvl6pPr marL="4572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6pPr>
            <a:lvl7pPr marL="9144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9pPr>
          </a:lstStyle>
          <a:p>
            <a:pPr>
              <a:spcBef>
                <a:spcPct val="50000"/>
              </a:spcBef>
            </a:pPr>
            <a:r>
              <a:rPr lang="nl-NL" sz="1400" b="1" dirty="0">
                <a:solidFill>
                  <a:srgbClr val="000644"/>
                </a:solidFill>
                <a:latin typeface="Arial" panose="020B0604020202020204" pitchFamily="34" charset="0"/>
                <a:cs typeface="Arial" panose="020B0604020202020204" pitchFamily="34" charset="0"/>
              </a:rPr>
              <a:t>Stappen</a:t>
            </a:r>
            <a:r>
              <a:rPr lang="nl-NL" sz="1200" b="1" dirty="0">
                <a:solidFill>
                  <a:srgbClr val="CCFF33"/>
                </a:solidFill>
              </a:rPr>
              <a:t>			</a:t>
            </a:r>
          </a:p>
          <a:p>
            <a:pPr marL="171450" indent="-171450" eaLnBrk="0" hangingPunct="0">
              <a:buFont typeface="Arial" pitchFamily="34" charset="0"/>
              <a:buChar char="•"/>
              <a:defRPr/>
            </a:pPr>
            <a:r>
              <a:rPr lang="nl-NL" sz="1300" dirty="0">
                <a:ea typeface="Calibri" pitchFamily="34" charset="0"/>
                <a:cs typeface="Arial" charset="0"/>
              </a:rPr>
              <a:t>In totaal ga je op zoek naar minimaal 6 T&amp;O op het gebied van sociale en fysieke leefbaarheid van steden.</a:t>
            </a:r>
          </a:p>
          <a:p>
            <a:pPr marL="171450" indent="-171450" eaLnBrk="0" hangingPunct="0">
              <a:buFont typeface="Arial" pitchFamily="34" charset="0"/>
              <a:buChar char="•"/>
              <a:defRPr/>
            </a:pPr>
            <a:r>
              <a:rPr lang="nl-NL" sz="1300" dirty="0">
                <a:ea typeface="Calibri" pitchFamily="34" charset="0"/>
                <a:cs typeface="Arial" charset="0"/>
              </a:rPr>
              <a:t>Koppel de 6 T&amp;O op het gebied van sociale en fysieke leefbaarheid van steden aan de uitdagingen/problemen van de stad van de toekomst. </a:t>
            </a:r>
          </a:p>
          <a:p>
            <a:pPr marL="171450" indent="-171450" eaLnBrk="0" hangingPunct="0">
              <a:buFont typeface="Arial" pitchFamily="34" charset="0"/>
              <a:buChar char="•"/>
              <a:defRPr/>
            </a:pPr>
            <a:r>
              <a:rPr lang="nl-NL" sz="1300" dirty="0">
                <a:ea typeface="Calibri" pitchFamily="34" charset="0"/>
                <a:cs typeface="Arial" charset="0"/>
              </a:rPr>
              <a:t>Onderbouw de T&amp;O met actuele en betrouwbare bronnen.</a:t>
            </a:r>
          </a:p>
          <a:p>
            <a:pPr marL="171450" indent="-171450" eaLnBrk="0" hangingPunct="0">
              <a:buFont typeface="Arial" pitchFamily="34" charset="0"/>
              <a:buChar char="•"/>
              <a:defRPr/>
            </a:pPr>
            <a:r>
              <a:rPr lang="nl-NL" sz="1300" dirty="0">
                <a:ea typeface="Calibri" pitchFamily="34" charset="0"/>
                <a:cs typeface="Arial" charset="0"/>
              </a:rPr>
              <a:t>Beschrijf per T&amp;O waarom het belangrijk is voor de stad van de toekomst</a:t>
            </a:r>
          </a:p>
          <a:p>
            <a:pPr marL="171450" indent="-171450" eaLnBrk="0" hangingPunct="0">
              <a:buFont typeface="Arial" pitchFamily="34" charset="0"/>
              <a:buChar char="•"/>
              <a:defRPr/>
            </a:pPr>
            <a:r>
              <a:rPr lang="nl-NL" sz="1300" dirty="0">
                <a:ea typeface="Calibri" pitchFamily="34" charset="0"/>
                <a:cs typeface="Arial" charset="0"/>
              </a:rPr>
              <a:t>Denk hierbij aan de behandelde thema’s zoals ‘robotisering’, ‘de 4e Industriële Revolutie’ en ‘The Internet of </a:t>
            </a:r>
            <a:r>
              <a:rPr lang="nl-NL" sz="1300" dirty="0" err="1">
                <a:ea typeface="Calibri" pitchFamily="34" charset="0"/>
                <a:cs typeface="Arial" charset="0"/>
              </a:rPr>
              <a:t>Things</a:t>
            </a:r>
            <a:r>
              <a:rPr lang="nl-NL" sz="1300" dirty="0">
                <a:ea typeface="Calibri" pitchFamily="34" charset="0"/>
                <a:cs typeface="Arial" charset="0"/>
              </a:rPr>
              <a:t>’.</a:t>
            </a:r>
          </a:p>
        </p:txBody>
      </p:sp>
      <p:sp>
        <p:nvSpPr>
          <p:cNvPr id="26" name="Text Box 14"/>
          <p:cNvSpPr txBox="1">
            <a:spLocks noChangeArrowheads="1"/>
          </p:cNvSpPr>
          <p:nvPr/>
        </p:nvSpPr>
        <p:spPr bwMode="auto">
          <a:xfrm>
            <a:off x="7026476" y="3597424"/>
            <a:ext cx="4570157" cy="1169551"/>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spcBef>
                <a:spcPct val="50000"/>
              </a:spcBef>
            </a:pPr>
            <a:r>
              <a:rPr lang="nl-NL" sz="1400" b="1" dirty="0">
                <a:solidFill>
                  <a:srgbClr val="000644"/>
                </a:solidFill>
                <a:latin typeface="Arial" panose="020B0604020202020204" pitchFamily="34" charset="0"/>
                <a:cs typeface="Arial" panose="020B0604020202020204" pitchFamily="34" charset="0"/>
              </a:rPr>
              <a:t>Bronnen</a:t>
            </a:r>
          </a:p>
          <a:p>
            <a:pPr marL="171450" indent="-171450">
              <a:buFont typeface="Arial" panose="020B0604020202020204" pitchFamily="34" charset="0"/>
              <a:buChar char="•"/>
              <a:defRPr/>
            </a:pPr>
            <a:r>
              <a:rPr lang="nl-NL" sz="1400" dirty="0">
                <a:latin typeface="Arial" panose="020B0604020202020204" pitchFamily="34" charset="0"/>
                <a:ea typeface="Calibri" pitchFamily="34" charset="0"/>
                <a:cs typeface="Arial" panose="020B0604020202020204" pitchFamily="34" charset="0"/>
                <a:hlinkClick r:id="rId3"/>
              </a:rPr>
              <a:t>https://vng.nl/files/vng/20150707-vtsd-scenario.pdf</a:t>
            </a:r>
            <a:r>
              <a:rPr lang="nl-NL" sz="1400" dirty="0">
                <a:latin typeface="Arial" panose="020B0604020202020204" pitchFamily="34" charset="0"/>
                <a:ea typeface="Calibri" pitchFamily="34" charset="0"/>
                <a:cs typeface="Arial" panose="020B0604020202020204" pitchFamily="34" charset="0"/>
              </a:rPr>
              <a:t> </a:t>
            </a:r>
          </a:p>
          <a:p>
            <a:pPr marL="171450" indent="-171450">
              <a:buFont typeface="Arial" panose="020B0604020202020204" pitchFamily="34" charset="0"/>
              <a:buChar char="•"/>
              <a:defRPr/>
            </a:pPr>
            <a:r>
              <a:rPr lang="nl-NL" sz="1400" dirty="0">
                <a:solidFill>
                  <a:srgbClr val="0070C0"/>
                </a:solidFill>
                <a:latin typeface="Arial" panose="020B0604020202020204" pitchFamily="34" charset="0"/>
                <a:ea typeface="Calibri" pitchFamily="34" charset="0"/>
                <a:cs typeface="Arial" panose="020B0604020202020204" pitchFamily="34" charset="0"/>
                <a:hlinkClick r:id="rId4"/>
              </a:rPr>
              <a:t>https://kennisopenbaarbestuur.nl/thema/trends-en-ontwikkelingen/</a:t>
            </a:r>
            <a:r>
              <a:rPr lang="nl-NL" sz="1400" dirty="0">
                <a:solidFill>
                  <a:srgbClr val="0070C0"/>
                </a:solidFill>
                <a:latin typeface="Arial" panose="020B0604020202020204" pitchFamily="34" charset="0"/>
                <a:ea typeface="Calibri" pitchFamily="34" charset="0"/>
                <a:cs typeface="Arial" panose="020B0604020202020204" pitchFamily="34" charset="0"/>
              </a:rPr>
              <a:t> </a:t>
            </a:r>
          </a:p>
          <a:p>
            <a:pPr marL="171450" indent="-171450">
              <a:buFont typeface="Arial" panose="020B0604020202020204" pitchFamily="34" charset="0"/>
              <a:buChar char="•"/>
              <a:defRPr/>
            </a:pPr>
            <a:r>
              <a:rPr lang="nl-NL" sz="1400" dirty="0">
                <a:solidFill>
                  <a:srgbClr val="0070C0"/>
                </a:solidFill>
                <a:latin typeface="Arial" panose="020B0604020202020204" pitchFamily="34" charset="0"/>
                <a:ea typeface="Calibri" pitchFamily="34" charset="0"/>
                <a:cs typeface="Arial" panose="020B0604020202020204" pitchFamily="34" charset="0"/>
                <a:hlinkClick r:id="rId5"/>
              </a:rPr>
              <a:t>https://www.movisie.nl/themas</a:t>
            </a:r>
            <a:r>
              <a:rPr lang="nl-NL" sz="1400" dirty="0">
                <a:solidFill>
                  <a:srgbClr val="0070C0"/>
                </a:solidFill>
                <a:latin typeface="Arial" panose="020B0604020202020204" pitchFamily="34" charset="0"/>
                <a:ea typeface="Calibri" pitchFamily="34" charset="0"/>
                <a:cs typeface="Arial" panose="020B0604020202020204" pitchFamily="34" charset="0"/>
              </a:rPr>
              <a:t> </a:t>
            </a:r>
          </a:p>
        </p:txBody>
      </p:sp>
      <p:sp>
        <p:nvSpPr>
          <p:cNvPr id="27" name="Text Box 14"/>
          <p:cNvSpPr txBox="1">
            <a:spLocks noChangeArrowheads="1"/>
          </p:cNvSpPr>
          <p:nvPr/>
        </p:nvSpPr>
        <p:spPr bwMode="auto">
          <a:xfrm>
            <a:off x="7026476" y="2573447"/>
            <a:ext cx="4570157" cy="707886"/>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spcBef>
                <a:spcPct val="50000"/>
              </a:spcBef>
            </a:pPr>
            <a:r>
              <a:rPr lang="nl-NL" sz="1400" b="1" dirty="0">
                <a:solidFill>
                  <a:srgbClr val="000644"/>
                </a:solidFill>
                <a:latin typeface="Arial" panose="020B0604020202020204" pitchFamily="34" charset="0"/>
                <a:cs typeface="Arial" panose="020B0604020202020204" pitchFamily="34" charset="0"/>
              </a:rPr>
              <a:t>Bijeenkomsten</a:t>
            </a:r>
          </a:p>
          <a:p>
            <a:pPr marL="171450" indent="-171450">
              <a:buFont typeface="Arial" pitchFamily="34" charset="0"/>
              <a:buChar char="•"/>
              <a:defRPr/>
            </a:pPr>
            <a:r>
              <a:rPr lang="nl-NL" sz="1300" dirty="0">
                <a:ea typeface="Calibri" pitchFamily="34" charset="0"/>
                <a:cs typeface="Arial" charset="0"/>
              </a:rPr>
              <a:t>Bijeenkomsten specialisatie</a:t>
            </a:r>
          </a:p>
          <a:p>
            <a:pPr marL="171450" indent="-171450">
              <a:buFont typeface="Arial" pitchFamily="34" charset="0"/>
              <a:buChar char="•"/>
              <a:defRPr/>
            </a:pPr>
            <a:r>
              <a:rPr lang="nl-NL" sz="1300" dirty="0">
                <a:ea typeface="Calibri" pitchFamily="34" charset="0"/>
                <a:cs typeface="Arial" charset="0"/>
              </a:rPr>
              <a:t>Bijeenkomsten 4e Industriële Revolutie</a:t>
            </a:r>
          </a:p>
        </p:txBody>
      </p:sp>
      <p:sp>
        <p:nvSpPr>
          <p:cNvPr id="28" name="Text Box 17"/>
          <p:cNvSpPr txBox="1">
            <a:spLocks noChangeArrowheads="1"/>
          </p:cNvSpPr>
          <p:nvPr/>
        </p:nvSpPr>
        <p:spPr bwMode="auto">
          <a:xfrm>
            <a:off x="7026476" y="925670"/>
            <a:ext cx="4570157" cy="1508105"/>
          </a:xfrm>
          <a:prstGeom prst="rect">
            <a:avLst/>
          </a:prstGeom>
          <a:noFill/>
          <a:ln w="9525">
            <a:solidFill>
              <a:schemeClr val="tx1"/>
            </a:solidFill>
            <a:miter lim="800000"/>
            <a:headEnd/>
            <a:tailEnd/>
          </a:ln>
          <a:effectLst/>
        </p:spPr>
        <p:txBody>
          <a:bodyPr wrap="square">
            <a:spAutoFit/>
          </a:bodyPr>
          <a:lstStyle/>
          <a:p>
            <a:pPr>
              <a:spcBef>
                <a:spcPct val="50000"/>
              </a:spcBef>
              <a:defRPr/>
            </a:pPr>
            <a:r>
              <a:rPr lang="nl-NL" sz="1400" b="1" dirty="0">
                <a:solidFill>
                  <a:srgbClr val="000644"/>
                </a:solidFill>
                <a:latin typeface="Arial" panose="020B0604020202020204" pitchFamily="34" charset="0"/>
                <a:cs typeface="Arial" panose="020B0604020202020204" pitchFamily="34" charset="0"/>
              </a:rPr>
              <a:t>Samenwerking</a:t>
            </a:r>
            <a:r>
              <a:rPr lang="nl-NL" sz="1200" b="1" dirty="0">
                <a:solidFill>
                  <a:srgbClr val="CCFF33"/>
                </a:solidFill>
                <a:latin typeface="Arial" pitchFamily="36" charset="0"/>
                <a:cs typeface="ＭＳ Ｐゴシック" pitchFamily="36" charset="-128"/>
              </a:rPr>
              <a:t>		 </a:t>
            </a:r>
          </a:p>
          <a:p>
            <a:pPr marL="171450" indent="-171450" eaLnBrk="0" hangingPunct="0">
              <a:buFont typeface="Arial" pitchFamily="34" charset="0"/>
              <a:buChar char="•"/>
            </a:pPr>
            <a:r>
              <a:rPr lang="nl-NL" sz="1300" dirty="0">
                <a:latin typeface="Arial" panose="020B0604020202020204" pitchFamily="34" charset="0"/>
                <a:ea typeface="Calibri" pitchFamily="34" charset="0"/>
                <a:cs typeface="Arial" panose="020B0604020202020204" pitchFamily="34" charset="0"/>
              </a:rPr>
              <a:t>Deze opdracht maak je alleen. </a:t>
            </a:r>
          </a:p>
          <a:p>
            <a:pPr marL="171450" indent="-171450" eaLnBrk="0" hangingPunct="0">
              <a:buFont typeface="Arial" pitchFamily="34" charset="0"/>
              <a:buChar char="•"/>
            </a:pPr>
            <a:r>
              <a:rPr lang="nl-NL" sz="1300" dirty="0">
                <a:latin typeface="Arial" panose="020B0604020202020204" pitchFamily="34" charset="0"/>
                <a:ea typeface="Calibri" pitchFamily="34" charset="0"/>
                <a:cs typeface="Arial" panose="020B0604020202020204" pitchFamily="34" charset="0"/>
              </a:rPr>
              <a:t>Plaats je product op Teams.</a:t>
            </a:r>
          </a:p>
          <a:p>
            <a:pPr marL="171450" indent="-171450" eaLnBrk="0" hangingPunct="0">
              <a:buFont typeface="Arial" pitchFamily="34" charset="0"/>
              <a:buChar char="•"/>
            </a:pPr>
            <a:r>
              <a:rPr lang="nl-NL" sz="1300" dirty="0">
                <a:latin typeface="Arial" panose="020B0604020202020204" pitchFamily="34" charset="0"/>
                <a:ea typeface="Calibri" pitchFamily="34" charset="0"/>
                <a:cs typeface="Arial" panose="020B0604020202020204" pitchFamily="34" charset="0"/>
              </a:rPr>
              <a:t>Bekijk leerproducten van anderen en geef feedback tijdens feedback </a:t>
            </a:r>
            <a:r>
              <a:rPr lang="nl-NL" sz="1300" dirty="0" err="1">
                <a:latin typeface="Arial" panose="020B0604020202020204" pitchFamily="34" charset="0"/>
                <a:ea typeface="Calibri" pitchFamily="34" charset="0"/>
                <a:cs typeface="Arial" panose="020B0604020202020204" pitchFamily="34" charset="0"/>
              </a:rPr>
              <a:t>friends</a:t>
            </a:r>
            <a:endParaRPr lang="nl-NL" sz="1300" dirty="0">
              <a:latin typeface="Arial" panose="020B0604020202020204" pitchFamily="34" charset="0"/>
              <a:ea typeface="Calibri" pitchFamily="34" charset="0"/>
              <a:cs typeface="Arial" panose="020B0604020202020204" pitchFamily="34" charset="0"/>
            </a:endParaRPr>
          </a:p>
          <a:p>
            <a:pPr marL="171450" indent="-171450" eaLnBrk="0" hangingPunct="0">
              <a:buFont typeface="Arial" pitchFamily="34" charset="0"/>
              <a:buChar char="•"/>
            </a:pPr>
            <a:r>
              <a:rPr lang="nl-NL" sz="1300" dirty="0">
                <a:latin typeface="Arial" panose="020B0604020202020204" pitchFamily="34" charset="0"/>
                <a:ea typeface="Calibri" pitchFamily="34" charset="0"/>
                <a:cs typeface="Arial" panose="020B0604020202020204" pitchFamily="34" charset="0"/>
              </a:rPr>
              <a:t>Deadline product: </a:t>
            </a:r>
            <a:r>
              <a:rPr lang="nl-NL" sz="1300" b="1" dirty="0">
                <a:latin typeface="Arial" panose="020B0604020202020204" pitchFamily="34" charset="0"/>
                <a:ea typeface="Calibri" pitchFamily="34" charset="0"/>
                <a:cs typeface="Arial" panose="020B0604020202020204" pitchFamily="34" charset="0"/>
              </a:rPr>
              <a:t>15-03-2024</a:t>
            </a:r>
          </a:p>
          <a:p>
            <a:pPr marL="171450" indent="-171450" eaLnBrk="0" hangingPunct="0">
              <a:buFont typeface="Arial" pitchFamily="34" charset="0"/>
              <a:buChar char="•"/>
            </a:pPr>
            <a:r>
              <a:rPr lang="nl-NL" sz="1300" dirty="0">
                <a:latin typeface="Arial" panose="020B0604020202020204" pitchFamily="34" charset="0"/>
                <a:ea typeface="Calibri" pitchFamily="34" charset="0"/>
                <a:cs typeface="Arial" panose="020B0604020202020204" pitchFamily="34" charset="0"/>
              </a:rPr>
              <a:t>Feedback </a:t>
            </a:r>
            <a:r>
              <a:rPr lang="nl-NL" sz="1300" dirty="0" err="1">
                <a:latin typeface="Arial" panose="020B0604020202020204" pitchFamily="34" charset="0"/>
                <a:ea typeface="Calibri" pitchFamily="34" charset="0"/>
                <a:cs typeface="Arial" panose="020B0604020202020204" pitchFamily="34" charset="0"/>
              </a:rPr>
              <a:t>friends</a:t>
            </a:r>
            <a:r>
              <a:rPr lang="nl-NL" sz="1300" dirty="0">
                <a:latin typeface="Arial" panose="020B0604020202020204" pitchFamily="34" charset="0"/>
                <a:ea typeface="Calibri" pitchFamily="34" charset="0"/>
                <a:cs typeface="Arial" panose="020B0604020202020204" pitchFamily="34" charset="0"/>
              </a:rPr>
              <a:t> bijeenkomst: </a:t>
            </a:r>
            <a:r>
              <a:rPr lang="nl-NL" sz="1300" b="1" dirty="0">
                <a:latin typeface="Arial" panose="020B0604020202020204" pitchFamily="34" charset="0"/>
                <a:ea typeface="Calibri" pitchFamily="34" charset="0"/>
                <a:cs typeface="Arial" panose="020B0604020202020204" pitchFamily="34" charset="0"/>
              </a:rPr>
              <a:t>20-03-2024</a:t>
            </a:r>
            <a:endParaRPr lang="nl-NL" sz="1300" dirty="0">
              <a:latin typeface="Arial" panose="020B0604020202020204" pitchFamily="34" charset="0"/>
              <a:ea typeface="Calibri" pitchFamily="34" charset="0"/>
              <a:cs typeface="Arial" panose="020B0604020202020204" pitchFamily="34" charset="0"/>
            </a:endParaRPr>
          </a:p>
        </p:txBody>
      </p:sp>
      <p:pic>
        <p:nvPicPr>
          <p:cNvPr id="29" name="Afbeelding 28"/>
          <p:cNvPicPr>
            <a:picLocks noChangeAspect="1"/>
          </p:cNvPicPr>
          <p:nvPr/>
        </p:nvPicPr>
        <p:blipFill rotWithShape="1">
          <a:blip r:embed="rId6"/>
          <a:srcRect l="21805" r="10840"/>
          <a:stretch/>
        </p:blipFill>
        <p:spPr>
          <a:xfrm>
            <a:off x="746955" y="899590"/>
            <a:ext cx="385812" cy="531573"/>
          </a:xfrm>
          <a:prstGeom prst="rect">
            <a:avLst/>
          </a:prstGeom>
        </p:spPr>
      </p:pic>
      <p:pic>
        <p:nvPicPr>
          <p:cNvPr id="30" name="Afbeelding 29"/>
          <p:cNvPicPr>
            <a:picLocks noChangeAspect="1"/>
          </p:cNvPicPr>
          <p:nvPr/>
        </p:nvPicPr>
        <p:blipFill>
          <a:blip r:embed="rId7"/>
          <a:stretch>
            <a:fillRect/>
          </a:stretch>
        </p:blipFill>
        <p:spPr>
          <a:xfrm>
            <a:off x="807130" y="2421220"/>
            <a:ext cx="263290" cy="321303"/>
          </a:xfrm>
          <a:prstGeom prst="rect">
            <a:avLst/>
          </a:prstGeom>
        </p:spPr>
      </p:pic>
      <p:pic>
        <p:nvPicPr>
          <p:cNvPr id="31" name="Afbeelding 30"/>
          <p:cNvPicPr>
            <a:picLocks noChangeAspect="1"/>
          </p:cNvPicPr>
          <p:nvPr/>
        </p:nvPicPr>
        <p:blipFill>
          <a:blip r:embed="rId8"/>
          <a:stretch>
            <a:fillRect/>
          </a:stretch>
        </p:blipFill>
        <p:spPr>
          <a:xfrm>
            <a:off x="844478" y="3516662"/>
            <a:ext cx="266283" cy="416301"/>
          </a:xfrm>
          <a:prstGeom prst="rect">
            <a:avLst/>
          </a:prstGeom>
        </p:spPr>
      </p:pic>
      <p:pic>
        <p:nvPicPr>
          <p:cNvPr id="32" name="Afbeelding 31"/>
          <p:cNvPicPr>
            <a:picLocks noChangeAspect="1"/>
          </p:cNvPicPr>
          <p:nvPr/>
        </p:nvPicPr>
        <p:blipFill>
          <a:blip r:embed="rId9"/>
          <a:stretch>
            <a:fillRect/>
          </a:stretch>
        </p:blipFill>
        <p:spPr>
          <a:xfrm>
            <a:off x="6532833" y="925670"/>
            <a:ext cx="385812" cy="263054"/>
          </a:xfrm>
          <a:prstGeom prst="rect">
            <a:avLst/>
          </a:prstGeom>
        </p:spPr>
      </p:pic>
      <p:pic>
        <p:nvPicPr>
          <p:cNvPr id="33" name="Afbeelding 32"/>
          <p:cNvPicPr>
            <a:picLocks noChangeAspect="1"/>
          </p:cNvPicPr>
          <p:nvPr/>
        </p:nvPicPr>
        <p:blipFill>
          <a:blip r:embed="rId10"/>
          <a:stretch>
            <a:fillRect/>
          </a:stretch>
        </p:blipFill>
        <p:spPr>
          <a:xfrm>
            <a:off x="6576882" y="3611245"/>
            <a:ext cx="299225" cy="290796"/>
          </a:xfrm>
          <a:prstGeom prst="rect">
            <a:avLst/>
          </a:prstGeom>
        </p:spPr>
      </p:pic>
      <p:pic>
        <p:nvPicPr>
          <p:cNvPr id="34" name="Afbeelding 33"/>
          <p:cNvPicPr>
            <a:picLocks noChangeAspect="1"/>
          </p:cNvPicPr>
          <p:nvPr/>
        </p:nvPicPr>
        <p:blipFill rotWithShape="1">
          <a:blip r:embed="rId11"/>
          <a:srcRect l="17050" t="33024" r="61669" b="30375"/>
          <a:stretch/>
        </p:blipFill>
        <p:spPr>
          <a:xfrm>
            <a:off x="6575370" y="2573447"/>
            <a:ext cx="300737" cy="290796"/>
          </a:xfrm>
          <a:prstGeom prst="rect">
            <a:avLst/>
          </a:prstGeom>
        </p:spPr>
      </p:pic>
      <p:sp>
        <p:nvSpPr>
          <p:cNvPr id="3" name="AutoShape 10" descr="Gemeente: sociaal domein | Conspect | Business Intelligence">
            <a:extLst>
              <a:ext uri="{FF2B5EF4-FFF2-40B4-BE49-F238E27FC236}">
                <a16:creationId xmlns:a16="http://schemas.microsoft.com/office/drawing/2014/main" id="{77FE9969-81E7-45CF-91A9-04D8362118F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36" name="Picture 12" descr="Hierdoor kun jij je dienstverlening verbeteren - GemeentenNL">
            <a:extLst>
              <a:ext uri="{FF2B5EF4-FFF2-40B4-BE49-F238E27FC236}">
                <a16:creationId xmlns:a16="http://schemas.microsoft.com/office/drawing/2014/main" id="{907B6432-F6F5-4F7E-B9C2-FD05B057A3A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26476" y="5353779"/>
            <a:ext cx="1840947" cy="975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212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a:extLst>
              <a:ext uri="{FF2B5EF4-FFF2-40B4-BE49-F238E27FC236}">
                <a16:creationId xmlns:a16="http://schemas.microsoft.com/office/drawing/2014/main" id="{0DCB973C-D6A3-43F6-FF6D-2D632D3B9A60}"/>
              </a:ext>
            </a:extLst>
          </p:cNvPr>
          <p:cNvPicPr>
            <a:picLocks noChangeAspect="1"/>
          </p:cNvPicPr>
          <p:nvPr/>
        </p:nvPicPr>
        <p:blipFill rotWithShape="1">
          <a:blip r:embed="rId2"/>
          <a:srcRect t="6135" b="2698"/>
          <a:stretch/>
        </p:blipFill>
        <p:spPr>
          <a:xfrm>
            <a:off x="3610732" y="270642"/>
            <a:ext cx="5196507" cy="6316716"/>
          </a:xfrm>
          <a:prstGeom prst="rect">
            <a:avLst/>
          </a:prstGeom>
        </p:spPr>
      </p:pic>
      <p:sp>
        <p:nvSpPr>
          <p:cNvPr id="3" name="Tekstvak 2">
            <a:extLst>
              <a:ext uri="{FF2B5EF4-FFF2-40B4-BE49-F238E27FC236}">
                <a16:creationId xmlns:a16="http://schemas.microsoft.com/office/drawing/2014/main" id="{9D43A467-0BE4-5B69-F2BB-C5A66E2E3335}"/>
              </a:ext>
            </a:extLst>
          </p:cNvPr>
          <p:cNvSpPr txBox="1"/>
          <p:nvPr/>
        </p:nvSpPr>
        <p:spPr>
          <a:xfrm rot="19942496">
            <a:off x="247585" y="928603"/>
            <a:ext cx="3632287" cy="523220"/>
          </a:xfrm>
          <a:prstGeom prst="rect">
            <a:avLst/>
          </a:prstGeom>
          <a:noFill/>
        </p:spPr>
        <p:txBody>
          <a:bodyPr wrap="square" rtlCol="0">
            <a:spAutoFit/>
          </a:bodyPr>
          <a:lstStyle/>
          <a:p>
            <a:r>
              <a:rPr lang="nl-NL" sz="2800" dirty="0">
                <a:latin typeface="ADLaM Display" panose="020F0502020204030204" pitchFamily="2" charset="0"/>
                <a:ea typeface="ADLaM Display" panose="020F0502020204030204" pitchFamily="2" charset="0"/>
                <a:cs typeface="ADLaM Display" panose="020F0502020204030204" pitchFamily="2" charset="0"/>
              </a:rPr>
              <a:t>Fysiek; vorige week.</a:t>
            </a:r>
            <a:r>
              <a:rPr lang="nl-NL" sz="2000" dirty="0">
                <a:latin typeface="ADLaM Display" panose="020F0502020204030204" pitchFamily="2" charset="0"/>
                <a:ea typeface="ADLaM Display" panose="020F0502020204030204" pitchFamily="2" charset="0"/>
                <a:cs typeface="ADLaM Display" panose="020F0502020204030204" pitchFamily="2" charset="0"/>
              </a:rPr>
              <a:t> </a:t>
            </a:r>
          </a:p>
        </p:txBody>
      </p:sp>
      <p:sp>
        <p:nvSpPr>
          <p:cNvPr id="6" name="Tekstvak 5">
            <a:extLst>
              <a:ext uri="{FF2B5EF4-FFF2-40B4-BE49-F238E27FC236}">
                <a16:creationId xmlns:a16="http://schemas.microsoft.com/office/drawing/2014/main" id="{A6CEC9B7-51D7-19A9-ADF7-D7490C0B8443}"/>
              </a:ext>
            </a:extLst>
          </p:cNvPr>
          <p:cNvSpPr txBox="1"/>
          <p:nvPr/>
        </p:nvSpPr>
        <p:spPr>
          <a:xfrm rot="1113749">
            <a:off x="9090770" y="1787062"/>
            <a:ext cx="2889442" cy="954107"/>
          </a:xfrm>
          <a:prstGeom prst="rect">
            <a:avLst/>
          </a:prstGeom>
          <a:noFill/>
        </p:spPr>
        <p:txBody>
          <a:bodyPr wrap="square" rtlCol="0">
            <a:spAutoFit/>
          </a:bodyPr>
          <a:lstStyle/>
          <a:p>
            <a:r>
              <a:rPr lang="nl-NL" sz="2800" dirty="0">
                <a:latin typeface="ADLaM Display" panose="02010000000000000000" pitchFamily="2" charset="0"/>
                <a:ea typeface="ADLaM Display" panose="02010000000000000000" pitchFamily="2" charset="0"/>
                <a:cs typeface="ADLaM Display" panose="02010000000000000000" pitchFamily="2" charset="0"/>
              </a:rPr>
              <a:t>Sociaal; nu en volgende week  </a:t>
            </a:r>
          </a:p>
        </p:txBody>
      </p:sp>
      <p:sp>
        <p:nvSpPr>
          <p:cNvPr id="8" name="Tekstvak 7">
            <a:extLst>
              <a:ext uri="{FF2B5EF4-FFF2-40B4-BE49-F238E27FC236}">
                <a16:creationId xmlns:a16="http://schemas.microsoft.com/office/drawing/2014/main" id="{80CA919F-9E96-D0A6-D3E4-82F3292CF34E}"/>
              </a:ext>
            </a:extLst>
          </p:cNvPr>
          <p:cNvSpPr txBox="1"/>
          <p:nvPr/>
        </p:nvSpPr>
        <p:spPr>
          <a:xfrm rot="19792784">
            <a:off x="279373" y="2644170"/>
            <a:ext cx="4992414" cy="1569660"/>
          </a:xfrm>
          <a:prstGeom prst="rect">
            <a:avLst/>
          </a:prstGeom>
          <a:noFill/>
        </p:spPr>
        <p:txBody>
          <a:bodyPr wrap="square" rtlCol="0">
            <a:spAutoFit/>
          </a:bodyPr>
          <a:lstStyle/>
          <a:p>
            <a:r>
              <a:rPr lang="nl-NL" sz="4800" dirty="0">
                <a:latin typeface="ADLaM Display" panose="02010000000000000000" pitchFamily="2" charset="0"/>
                <a:ea typeface="ADLaM Display" panose="02010000000000000000" pitchFamily="2" charset="0"/>
                <a:cs typeface="ADLaM Display" panose="02010000000000000000" pitchFamily="2" charset="0"/>
              </a:rPr>
              <a:t>Demografisch; deze week </a:t>
            </a:r>
          </a:p>
        </p:txBody>
      </p:sp>
      <p:sp>
        <p:nvSpPr>
          <p:cNvPr id="10" name="Tekstvak 9">
            <a:extLst>
              <a:ext uri="{FF2B5EF4-FFF2-40B4-BE49-F238E27FC236}">
                <a16:creationId xmlns:a16="http://schemas.microsoft.com/office/drawing/2014/main" id="{0432EC5F-9114-EB73-500A-5524A5C8F1A5}"/>
              </a:ext>
            </a:extLst>
          </p:cNvPr>
          <p:cNvSpPr txBox="1"/>
          <p:nvPr/>
        </p:nvSpPr>
        <p:spPr>
          <a:xfrm rot="1244884">
            <a:off x="9001444" y="3696030"/>
            <a:ext cx="3086516" cy="830997"/>
          </a:xfrm>
          <a:prstGeom prst="rect">
            <a:avLst/>
          </a:prstGeom>
          <a:noFill/>
        </p:spPr>
        <p:txBody>
          <a:bodyPr wrap="square" rtlCol="0">
            <a:spAutoFit/>
          </a:bodyPr>
          <a:lstStyle/>
          <a:p>
            <a:r>
              <a:rPr lang="nl-NL" sz="4800"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Keuzes! </a:t>
            </a:r>
          </a:p>
        </p:txBody>
      </p:sp>
    </p:spTree>
    <p:extLst>
      <p:ext uri="{BB962C8B-B14F-4D97-AF65-F5344CB8AC3E}">
        <p14:creationId xmlns:p14="http://schemas.microsoft.com/office/powerpoint/2010/main" val="165106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663C8DF-22B8-9CD2-92F1-152CB89C4007}"/>
              </a:ext>
            </a:extLst>
          </p:cNvPr>
          <p:cNvPicPr>
            <a:picLocks noChangeAspect="1"/>
          </p:cNvPicPr>
          <p:nvPr/>
        </p:nvPicPr>
        <p:blipFill rotWithShape="1">
          <a:blip r:embed="rId2"/>
          <a:srcRect l="31552" t="23295" r="35172" b="8659"/>
          <a:stretch/>
        </p:blipFill>
        <p:spPr>
          <a:xfrm>
            <a:off x="409902" y="262758"/>
            <a:ext cx="5391049" cy="6201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kstvak 6">
            <a:extLst>
              <a:ext uri="{FF2B5EF4-FFF2-40B4-BE49-F238E27FC236}">
                <a16:creationId xmlns:a16="http://schemas.microsoft.com/office/drawing/2014/main" id="{8A7493E9-5A97-11B2-BDE1-28CB94E9220A}"/>
              </a:ext>
            </a:extLst>
          </p:cNvPr>
          <p:cNvSpPr txBox="1"/>
          <p:nvPr/>
        </p:nvSpPr>
        <p:spPr>
          <a:xfrm>
            <a:off x="6008543" y="442344"/>
            <a:ext cx="5639666" cy="923330"/>
          </a:xfrm>
          <a:prstGeom prst="rect">
            <a:avLst/>
          </a:prstGeom>
          <a:noFill/>
        </p:spPr>
        <p:txBody>
          <a:bodyPr wrap="square">
            <a:spAutoFit/>
          </a:bodyPr>
          <a:lstStyle/>
          <a:p>
            <a:r>
              <a:rPr lang="nl-NL" b="0" i="0" dirty="0">
                <a:effectLst/>
                <a:latin typeface="Google Sans"/>
              </a:rPr>
              <a:t>Begin 2021 woonden er bijna 17,5 miljoen mensen in Nederland. Dat zullen er naar verwachting 18,9 miljoen zijn in 2035 en 19,6 miljoen in 2050.</a:t>
            </a:r>
            <a:endParaRPr lang="nl-NL" dirty="0"/>
          </a:p>
        </p:txBody>
      </p:sp>
      <p:sp>
        <p:nvSpPr>
          <p:cNvPr id="9" name="Tekstvak 8">
            <a:extLst>
              <a:ext uri="{FF2B5EF4-FFF2-40B4-BE49-F238E27FC236}">
                <a16:creationId xmlns:a16="http://schemas.microsoft.com/office/drawing/2014/main" id="{9483E2D9-8114-CF81-E8AC-0D2A66185B60}"/>
              </a:ext>
            </a:extLst>
          </p:cNvPr>
          <p:cNvSpPr txBox="1"/>
          <p:nvPr/>
        </p:nvSpPr>
        <p:spPr>
          <a:xfrm>
            <a:off x="6008543" y="1685836"/>
            <a:ext cx="5773555" cy="1477328"/>
          </a:xfrm>
          <a:prstGeom prst="rect">
            <a:avLst/>
          </a:prstGeom>
          <a:noFill/>
        </p:spPr>
        <p:txBody>
          <a:bodyPr wrap="square">
            <a:spAutoFit/>
          </a:bodyPr>
          <a:lstStyle/>
          <a:p>
            <a:r>
              <a:rPr lang="nl-NL" dirty="0"/>
              <a:t>Als de levensverwachting sterk toe- neemt, stijgt het aantal 65-plussers van 3,4 miljoen nu naar 5,5 miljoen in 2050. Vooral het aantal 80- plussers groeit dan sterk, een verdrievoudiging van 0,8 miljoen nu naar 2,6 miljoen in 2050.</a:t>
            </a:r>
          </a:p>
        </p:txBody>
      </p:sp>
      <p:sp>
        <p:nvSpPr>
          <p:cNvPr id="11" name="Tekstvak 10">
            <a:extLst>
              <a:ext uri="{FF2B5EF4-FFF2-40B4-BE49-F238E27FC236}">
                <a16:creationId xmlns:a16="http://schemas.microsoft.com/office/drawing/2014/main" id="{23C82FAB-ED3C-2D50-B7E7-7E9D5E3B4AAD}"/>
              </a:ext>
            </a:extLst>
          </p:cNvPr>
          <p:cNvSpPr txBox="1"/>
          <p:nvPr/>
        </p:nvSpPr>
        <p:spPr>
          <a:xfrm>
            <a:off x="5952961" y="3324541"/>
            <a:ext cx="5884718" cy="3139321"/>
          </a:xfrm>
          <a:prstGeom prst="rect">
            <a:avLst/>
          </a:prstGeom>
          <a:noFill/>
        </p:spPr>
        <p:txBody>
          <a:bodyPr wrap="square">
            <a:spAutoFit/>
          </a:bodyPr>
          <a:lstStyle/>
          <a:p>
            <a:r>
              <a:rPr lang="nl-NL" dirty="0"/>
              <a:t>Tussen 2021 en 2035 wordt de sterkste </a:t>
            </a:r>
          </a:p>
          <a:p>
            <a:r>
              <a:rPr lang="nl-NL" dirty="0"/>
              <a:t>bevolkingstoename verwacht in COROP-regio Agglomeratie Groot-Amsterdam (19 procent). Ook in Flevoland (16 procent) blijft de bevolking naar verwachting nog sterk toenemen </a:t>
            </a:r>
          </a:p>
          <a:p>
            <a:r>
              <a:rPr lang="nl-NL" dirty="0"/>
              <a:t>(figuur 2.1.1). Van oudsher fungeert Flevoland als overloopgebied voor de noordelijke Randstad. Buiten de Randstad, in de zogenaamde intermediaire zone, voorziet de prognose in grote delen van Noord-Brabant, Gelderland en Overijssel ook bevolkingsgroei, hoewel wat </a:t>
            </a:r>
          </a:p>
          <a:p>
            <a:r>
              <a:rPr lang="nl-NL" dirty="0"/>
              <a:t>minder sterk.</a:t>
            </a:r>
          </a:p>
        </p:txBody>
      </p:sp>
    </p:spTree>
    <p:extLst>
      <p:ext uri="{BB962C8B-B14F-4D97-AF65-F5344CB8AC3E}">
        <p14:creationId xmlns:p14="http://schemas.microsoft.com/office/powerpoint/2010/main" val="3587502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FA702A39-4BFF-10EC-CD90-062F6890BE61}"/>
              </a:ext>
            </a:extLst>
          </p:cNvPr>
          <p:cNvSpPr txBox="1"/>
          <p:nvPr/>
        </p:nvSpPr>
        <p:spPr>
          <a:xfrm>
            <a:off x="1010516" y="619542"/>
            <a:ext cx="9847984" cy="5327741"/>
          </a:xfrm>
          <a:prstGeom prst="rect">
            <a:avLst/>
          </a:prstGeom>
          <a:noFill/>
        </p:spPr>
        <p:txBody>
          <a:bodyPr wrap="square">
            <a:spAutoFit/>
          </a:bodyPr>
          <a:lstStyle/>
          <a:p>
            <a:r>
              <a:rPr lang="nl-NL" sz="2800" b="1" dirty="0">
                <a:solidFill>
                  <a:schemeClr val="accent2"/>
                </a:solidFill>
              </a:rPr>
              <a:t>Aanzienlijke bevolkingsgroei in de tien grootste gemeenten </a:t>
            </a:r>
          </a:p>
          <a:p>
            <a:endParaRPr lang="nl-NL" dirty="0"/>
          </a:p>
          <a:p>
            <a:pPr>
              <a:lnSpc>
                <a:spcPct val="150000"/>
              </a:lnSpc>
            </a:pPr>
            <a:r>
              <a:rPr lang="nl-NL" dirty="0"/>
              <a:t>Van de vier grote steden groeit Utrecht naar verwachting het snelst, met ruim 25 procent tot 2035. </a:t>
            </a:r>
          </a:p>
          <a:p>
            <a:pPr>
              <a:lnSpc>
                <a:spcPct val="150000"/>
              </a:lnSpc>
            </a:pPr>
            <a:r>
              <a:rPr lang="nl-NL" dirty="0"/>
              <a:t>Amsterdam krijgt er de meeste inwoners bij, ruim 175 duizend (20 procent). De hoofdstad passeert naar verwachting in 2030 de mijlpaal van één miljoen inwoners. Den Haag en vooral Rotterdam groeien wat minder sterk, met een voorziene toename van respectievelijk 18 procent en 12 procent. De vier grote steden groeien door natuurlijke aanwas en buitenlandse migratie. De hoge immigratie die ook in de toekomst wordt verwacht, draagt hier voor een aanzienlijk deel aan bij. Ook in de toekomst hebben deze steden een relatief jonge bevolking, waardoor het aantal geboorten de sterfte blijft overtreffen. Hoewel jongvolwassenen langer thuis zullen blijven wonen, en ondanks de moeilijke woningmarkt voor starters, is de stad nog altijd aantrekkelijk voor jongeren uit binnen- en buitenland. Dit leidt tot een toestroom van jongeren die hier een eerste baan vinden, jonge arbeidsmigranten en (internationale)</a:t>
            </a:r>
          </a:p>
          <a:p>
            <a:pPr>
              <a:lnSpc>
                <a:spcPct val="150000"/>
              </a:lnSpc>
            </a:pPr>
            <a:r>
              <a:rPr lang="nl-NL" dirty="0"/>
              <a:t>studenten.</a:t>
            </a:r>
          </a:p>
        </p:txBody>
      </p:sp>
    </p:spTree>
    <p:extLst>
      <p:ext uri="{BB962C8B-B14F-4D97-AF65-F5344CB8AC3E}">
        <p14:creationId xmlns:p14="http://schemas.microsoft.com/office/powerpoint/2010/main" val="2033810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F5CEC4BB-85E0-4541-F287-5B9EB194FD45}"/>
              </a:ext>
            </a:extLst>
          </p:cNvPr>
          <p:cNvSpPr txBox="1"/>
          <p:nvPr/>
        </p:nvSpPr>
        <p:spPr>
          <a:xfrm>
            <a:off x="719570" y="581395"/>
            <a:ext cx="10274011" cy="2246769"/>
          </a:xfrm>
          <a:prstGeom prst="rect">
            <a:avLst/>
          </a:prstGeom>
          <a:noFill/>
        </p:spPr>
        <p:txBody>
          <a:bodyPr wrap="square">
            <a:spAutoFit/>
          </a:bodyPr>
          <a:lstStyle/>
          <a:p>
            <a:r>
              <a:rPr lang="nl-NL" dirty="0"/>
              <a:t>In 1995 bestond </a:t>
            </a:r>
            <a:r>
              <a:rPr lang="nl-NL" sz="3200" b="1" dirty="0">
                <a:solidFill>
                  <a:schemeClr val="accent2"/>
                </a:solidFill>
              </a:rPr>
              <a:t>een huishouden </a:t>
            </a:r>
            <a:r>
              <a:rPr lang="nl-NL" dirty="0"/>
              <a:t>nog uit gemiddeld 2,35 personen, in 2021 is dat 2,14 personen. De prognose veronderstelt een verdere daling naar 2,09 personen in 2035 en tot 2,08 personen in 2050. Meer mensen wonen alleen, en hun aantal zal in de toekomst naar verwachting verder toenemen. Dit is het gevolg van de voortgaande individualisering en van vergrijzing. Meer mensen zullen voor kortere of langere tijd alleen wonen, voordat ze aan een relatie beginnen of na een scheiding. Bovendien zijn er meer ouderen. Zij lopen op latere leeftijd een grotere kans dat ze alleen komen te staan als hun partner komt te overlijden.</a:t>
            </a:r>
          </a:p>
        </p:txBody>
      </p:sp>
      <p:sp>
        <p:nvSpPr>
          <p:cNvPr id="5" name="Tekstvak 4">
            <a:extLst>
              <a:ext uri="{FF2B5EF4-FFF2-40B4-BE49-F238E27FC236}">
                <a16:creationId xmlns:a16="http://schemas.microsoft.com/office/drawing/2014/main" id="{22382466-17AC-FCBA-ADF6-1DBEC4A184E1}"/>
              </a:ext>
            </a:extLst>
          </p:cNvPr>
          <p:cNvSpPr txBox="1"/>
          <p:nvPr/>
        </p:nvSpPr>
        <p:spPr>
          <a:xfrm>
            <a:off x="719570" y="3043904"/>
            <a:ext cx="10845512" cy="1661993"/>
          </a:xfrm>
          <a:prstGeom prst="rect">
            <a:avLst/>
          </a:prstGeom>
          <a:noFill/>
        </p:spPr>
        <p:txBody>
          <a:bodyPr wrap="square">
            <a:spAutoFit/>
          </a:bodyPr>
          <a:lstStyle/>
          <a:p>
            <a:r>
              <a:rPr lang="nl-NL" dirty="0"/>
              <a:t>In Amsterdam komen er volgens de prognose de meeste huishoudens bij. De stad telt in 2035 circa 550 duizend huishoudens, bijna 80 duizend meer dan in 2021. Dit komt neer op een groei van ruim 15 procent. Het aandeel eenpersoonshuishoudens blijft er naar verwachting ook groter dan in de andere grote steden. In 2021 bestaat daar 54 procent van de huishoudens uit één persoon</a:t>
            </a:r>
            <a:r>
              <a:rPr lang="nl-NL" dirty="0">
                <a:solidFill>
                  <a:schemeClr val="accent2"/>
                </a:solidFill>
              </a:rPr>
              <a:t>, </a:t>
            </a:r>
            <a:r>
              <a:rPr lang="nl-NL" sz="2400" b="1" dirty="0">
                <a:solidFill>
                  <a:schemeClr val="accent2"/>
                </a:solidFill>
              </a:rPr>
              <a:t>in 2050 is 56 procent van de huishoudens een eenpersoonshuishouden. </a:t>
            </a:r>
          </a:p>
        </p:txBody>
      </p:sp>
    </p:spTree>
    <p:extLst>
      <p:ext uri="{BB962C8B-B14F-4D97-AF65-F5344CB8AC3E}">
        <p14:creationId xmlns:p14="http://schemas.microsoft.com/office/powerpoint/2010/main" val="3959510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7F54F84-5389-5441-2526-9F9121ADA45D}"/>
              </a:ext>
            </a:extLst>
          </p:cNvPr>
          <p:cNvPicPr>
            <a:picLocks noChangeAspect="1"/>
          </p:cNvPicPr>
          <p:nvPr/>
        </p:nvPicPr>
        <p:blipFill rotWithShape="1">
          <a:blip r:embed="rId2"/>
          <a:srcRect l="26983" t="26820" r="20948" b="8965"/>
          <a:stretch/>
        </p:blipFill>
        <p:spPr>
          <a:xfrm>
            <a:off x="430923" y="328830"/>
            <a:ext cx="8949872" cy="6208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kstvak 3">
            <a:extLst>
              <a:ext uri="{FF2B5EF4-FFF2-40B4-BE49-F238E27FC236}">
                <a16:creationId xmlns:a16="http://schemas.microsoft.com/office/drawing/2014/main" id="{2193AD7D-A5F5-C25C-7A78-51B4B8ECECBF}"/>
              </a:ext>
            </a:extLst>
          </p:cNvPr>
          <p:cNvSpPr txBox="1"/>
          <p:nvPr/>
        </p:nvSpPr>
        <p:spPr>
          <a:xfrm>
            <a:off x="9511862" y="328830"/>
            <a:ext cx="2543504" cy="707886"/>
          </a:xfrm>
          <a:prstGeom prst="rect">
            <a:avLst/>
          </a:prstGeom>
          <a:noFill/>
        </p:spPr>
        <p:txBody>
          <a:bodyPr wrap="square" rtlCol="0">
            <a:spAutoFit/>
          </a:bodyPr>
          <a:lstStyle/>
          <a:p>
            <a:r>
              <a:rPr lang="nl-NL" sz="4000" dirty="0"/>
              <a:t>Vergrijzing </a:t>
            </a:r>
          </a:p>
        </p:txBody>
      </p:sp>
    </p:spTree>
    <p:extLst>
      <p:ext uri="{BB962C8B-B14F-4D97-AF65-F5344CB8AC3E}">
        <p14:creationId xmlns:p14="http://schemas.microsoft.com/office/powerpoint/2010/main" val="3705222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kleding, persoon, Menselijk gezicht, glimlach&#10;&#10;Automatisch gegenereerde beschrijving">
            <a:extLst>
              <a:ext uri="{FF2B5EF4-FFF2-40B4-BE49-F238E27FC236}">
                <a16:creationId xmlns:a16="http://schemas.microsoft.com/office/drawing/2014/main" id="{BEE13705-D780-FE33-1478-FF64C767EDB9}"/>
              </a:ext>
            </a:extLst>
          </p:cNvPr>
          <p:cNvPicPr>
            <a:picLocks noChangeAspect="1"/>
          </p:cNvPicPr>
          <p:nvPr/>
        </p:nvPicPr>
        <p:blipFill rotWithShape="1">
          <a:blip r:embed="rId2"/>
          <a:srcRect t="21051" r="1" b="13785"/>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8" name="Afbeelding 7" descr="Afbeelding met buitenshuis, grond, gras, landschap&#10;&#10;Automatisch gegenereerde beschrijving">
            <a:extLst>
              <a:ext uri="{FF2B5EF4-FFF2-40B4-BE49-F238E27FC236}">
                <a16:creationId xmlns:a16="http://schemas.microsoft.com/office/drawing/2014/main" id="{F77A7E62-BE09-B5FC-CBBE-2F4F581278BA}"/>
              </a:ext>
            </a:extLst>
          </p:cNvPr>
          <p:cNvPicPr>
            <a:picLocks noChangeAspect="1"/>
          </p:cNvPicPr>
          <p:nvPr/>
        </p:nvPicPr>
        <p:blipFill rotWithShape="1">
          <a:blip r:embed="rId3"/>
          <a:srcRect l="8629" r="6729"/>
          <a:stretch/>
        </p:blipFill>
        <p:spPr>
          <a:xfrm>
            <a:off x="20" y="4069976"/>
            <a:ext cx="3535311" cy="2788023"/>
          </a:xfrm>
          <a:prstGeom prst="rect">
            <a:avLst/>
          </a:prstGeom>
        </p:spPr>
      </p:pic>
      <p:pic>
        <p:nvPicPr>
          <p:cNvPr id="3" name="Afbeelding 2" descr="Afbeelding met persoon, kleding, gebouw, buitenshuis&#10;&#10;Automatisch gegenereerde beschrijving">
            <a:extLst>
              <a:ext uri="{FF2B5EF4-FFF2-40B4-BE49-F238E27FC236}">
                <a16:creationId xmlns:a16="http://schemas.microsoft.com/office/drawing/2014/main" id="{E981AB5F-429E-FD04-9CA7-3A5DEFB084A0}"/>
              </a:ext>
            </a:extLst>
          </p:cNvPr>
          <p:cNvPicPr>
            <a:picLocks noChangeAspect="1"/>
          </p:cNvPicPr>
          <p:nvPr/>
        </p:nvPicPr>
        <p:blipFill rotWithShape="1">
          <a:blip r:embed="rId4"/>
          <a:srcRect t="3282" r="2" b="21532"/>
          <a:stretch/>
        </p:blipFill>
        <p:spPr>
          <a:xfrm>
            <a:off x="3696199" y="3257176"/>
            <a:ext cx="4789093" cy="3600824"/>
          </a:xfrm>
          <a:prstGeom prst="rect">
            <a:avLst/>
          </a:prstGeom>
        </p:spPr>
      </p:pic>
      <p:pic>
        <p:nvPicPr>
          <p:cNvPr id="1026" name="Picture 2" descr="50% of India's population will be urban by 2050, says housing affairs  minister Hardeep Singh">
            <a:extLst>
              <a:ext uri="{FF2B5EF4-FFF2-40B4-BE49-F238E27FC236}">
                <a16:creationId xmlns:a16="http://schemas.microsoft.com/office/drawing/2014/main" id="{DFA7CE46-3AC8-C3B6-51AB-3E62F26F1F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842" r="-2" b="-2"/>
          <a:stretch/>
        </p:blipFill>
        <p:spPr bwMode="auto">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7" name="Afbeelding 6" descr="Afbeelding met meubels, verven, kleding, kamerplant&#10;&#10;Automatisch gegenereerde beschrijving">
            <a:extLst>
              <a:ext uri="{FF2B5EF4-FFF2-40B4-BE49-F238E27FC236}">
                <a16:creationId xmlns:a16="http://schemas.microsoft.com/office/drawing/2014/main" id="{4EAA664D-9D02-91B6-F8ED-EEAF68F1B01A}"/>
              </a:ext>
            </a:extLst>
          </p:cNvPr>
          <p:cNvPicPr>
            <a:picLocks noChangeAspect="1"/>
          </p:cNvPicPr>
          <p:nvPr/>
        </p:nvPicPr>
        <p:blipFill rotWithShape="1">
          <a:blip r:embed="rId6"/>
          <a:srcRect t="11856" r="5" b="9519"/>
          <a:stretch/>
        </p:blipFill>
        <p:spPr>
          <a:xfrm>
            <a:off x="8646161" y="4069976"/>
            <a:ext cx="3545840" cy="2788024"/>
          </a:xfrm>
          <a:prstGeom prst="rect">
            <a:avLst/>
          </a:prstGeom>
        </p:spPr>
      </p:pic>
    </p:spTree>
    <p:extLst>
      <p:ext uri="{BB962C8B-B14F-4D97-AF65-F5344CB8AC3E}">
        <p14:creationId xmlns:p14="http://schemas.microsoft.com/office/powerpoint/2010/main" val="2008882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F32436-95E4-9A96-CCDB-35ADA932158C}"/>
              </a:ext>
            </a:extLst>
          </p:cNvPr>
          <p:cNvSpPr>
            <a:spLocks noGrp="1"/>
          </p:cNvSpPr>
          <p:nvPr>
            <p:ph type="title"/>
          </p:nvPr>
        </p:nvSpPr>
        <p:spPr/>
        <p:txBody>
          <a:bodyPr/>
          <a:lstStyle/>
          <a:p>
            <a:r>
              <a:rPr lang="nl-NL" dirty="0"/>
              <a:t>Sociale basis </a:t>
            </a:r>
          </a:p>
        </p:txBody>
      </p:sp>
      <p:pic>
        <p:nvPicPr>
          <p:cNvPr id="3" name="Onlinemedia 2" title="Wat is de sociale basis precies?">
            <a:hlinkClick r:id="" action="ppaction://media"/>
            <a:extLst>
              <a:ext uri="{FF2B5EF4-FFF2-40B4-BE49-F238E27FC236}">
                <a16:creationId xmlns:a16="http://schemas.microsoft.com/office/drawing/2014/main" id="{49EE54A2-4CBB-6083-FCC2-15163B2EF840}"/>
              </a:ext>
            </a:extLst>
          </p:cNvPr>
          <p:cNvPicPr>
            <a:picLocks noRot="1" noChangeAspect="1"/>
          </p:cNvPicPr>
          <p:nvPr>
            <a:videoFile r:link="rId1"/>
          </p:nvPr>
        </p:nvPicPr>
        <p:blipFill>
          <a:blip r:embed="rId3"/>
          <a:stretch>
            <a:fillRect/>
          </a:stretch>
        </p:blipFill>
        <p:spPr>
          <a:xfrm>
            <a:off x="729045" y="2317173"/>
            <a:ext cx="7251173" cy="4093710"/>
          </a:xfrm>
          <a:prstGeom prst="rect">
            <a:avLst/>
          </a:prstGeom>
        </p:spPr>
      </p:pic>
      <p:sp>
        <p:nvSpPr>
          <p:cNvPr id="5" name="Tekstvak 4">
            <a:extLst>
              <a:ext uri="{FF2B5EF4-FFF2-40B4-BE49-F238E27FC236}">
                <a16:creationId xmlns:a16="http://schemas.microsoft.com/office/drawing/2014/main" id="{E8D57720-E52A-9B64-41B7-5F91EFF1A859}"/>
              </a:ext>
            </a:extLst>
          </p:cNvPr>
          <p:cNvSpPr txBox="1"/>
          <p:nvPr/>
        </p:nvSpPr>
        <p:spPr>
          <a:xfrm>
            <a:off x="4292737" y="289242"/>
            <a:ext cx="7426036" cy="1754326"/>
          </a:xfrm>
          <a:prstGeom prst="rect">
            <a:avLst/>
          </a:prstGeom>
          <a:noFill/>
        </p:spPr>
        <p:txBody>
          <a:bodyPr wrap="square">
            <a:spAutoFit/>
          </a:bodyPr>
          <a:lstStyle/>
          <a:p>
            <a:pPr algn="r"/>
            <a:r>
              <a:rPr lang="nl-NL" dirty="0"/>
              <a:t>= Het geheel van informele sociale verbanden (buurten, groepen, verenigingen, netwerken, gezinnen) aangevuld en ondersteund vanuit de lokale overheid, organisaties, diensten en voorzieningen, die het mogelijk maakt dat inwoners de mogelijkheden hebben om te participeren in sociale relaties op een manier die hun welzijn, capaciteiten en individueel potentieel verbetert</a:t>
            </a:r>
          </a:p>
        </p:txBody>
      </p:sp>
    </p:spTree>
    <p:extLst>
      <p:ext uri="{BB962C8B-B14F-4D97-AF65-F5344CB8AC3E}">
        <p14:creationId xmlns:p14="http://schemas.microsoft.com/office/powerpoint/2010/main" val="202880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555920-48E4-4E1E-A517-35DC7C4E6298}"/>
              </a:ext>
            </a:extLst>
          </p:cNvPr>
          <p:cNvSpPr>
            <a:spLocks noGrp="1"/>
          </p:cNvSpPr>
          <p:nvPr>
            <p:ph type="title"/>
          </p:nvPr>
        </p:nvSpPr>
        <p:spPr>
          <a:xfrm>
            <a:off x="603504" y="770467"/>
            <a:ext cx="6608963" cy="3352800"/>
          </a:xfrm>
        </p:spPr>
        <p:txBody>
          <a:bodyPr vert="horz" lIns="91440" tIns="45720" rIns="91440" bIns="45720" rtlCol="0" anchor="b">
            <a:normAutofit/>
          </a:bodyPr>
          <a:lstStyle/>
          <a:p>
            <a:pPr>
              <a:lnSpc>
                <a:spcPct val="80000"/>
              </a:lnSpc>
            </a:pPr>
            <a:r>
              <a:rPr lang="en-US" sz="8800" dirty="0">
                <a:solidFill>
                  <a:srgbClr val="FFFFFF"/>
                </a:solidFill>
              </a:rPr>
              <a:t>Rotterdam, </a:t>
            </a:r>
            <a:r>
              <a:rPr lang="en-US" sz="8800" dirty="0" err="1">
                <a:solidFill>
                  <a:srgbClr val="FFFFFF"/>
                </a:solidFill>
              </a:rPr>
              <a:t>stad</a:t>
            </a:r>
            <a:r>
              <a:rPr lang="en-US" sz="8800" dirty="0">
                <a:solidFill>
                  <a:srgbClr val="FFFFFF"/>
                </a:solidFill>
              </a:rPr>
              <a:t> van de </a:t>
            </a:r>
            <a:r>
              <a:rPr lang="en-US" sz="8800" dirty="0" err="1">
                <a:solidFill>
                  <a:srgbClr val="FFFFFF"/>
                </a:solidFill>
              </a:rPr>
              <a:t>toekomst</a:t>
            </a:r>
            <a:r>
              <a:rPr lang="en-US" sz="8800" dirty="0">
                <a:solidFill>
                  <a:srgbClr val="FFFFFF"/>
                </a:solidFill>
              </a:rPr>
              <a:t>!</a:t>
            </a:r>
          </a:p>
        </p:txBody>
      </p:sp>
      <p:pic>
        <p:nvPicPr>
          <p:cNvPr id="4" name="Afbeelding 3" descr="Afbeelding met persoon, fiets, gebouw, buiten&#10;&#10;Automatisch gegenereerde beschrijving">
            <a:extLst>
              <a:ext uri="{FF2B5EF4-FFF2-40B4-BE49-F238E27FC236}">
                <a16:creationId xmlns:a16="http://schemas.microsoft.com/office/drawing/2014/main" id="{4804150C-1ED9-4513-B729-F25D3BDC4438}"/>
              </a:ext>
            </a:extLst>
          </p:cNvPr>
          <p:cNvPicPr>
            <a:picLocks noChangeAspect="1"/>
          </p:cNvPicPr>
          <p:nvPr/>
        </p:nvPicPr>
        <p:blipFill>
          <a:blip r:embed="rId2"/>
          <a:stretch>
            <a:fillRect/>
          </a:stretch>
        </p:blipFill>
        <p:spPr>
          <a:xfrm>
            <a:off x="8186710" y="725906"/>
            <a:ext cx="3361826" cy="2521369"/>
          </a:xfrm>
          <a:prstGeom prst="rect">
            <a:avLst/>
          </a:prstGeom>
        </p:spPr>
      </p:pic>
      <p:pic>
        <p:nvPicPr>
          <p:cNvPr id="3" name="Afbeelding 2" descr="Afbeelding met persoon, buiten, gebouw, man&#10;&#10;Automatisch gegenereerde beschrijving">
            <a:extLst>
              <a:ext uri="{FF2B5EF4-FFF2-40B4-BE49-F238E27FC236}">
                <a16:creationId xmlns:a16="http://schemas.microsoft.com/office/drawing/2014/main" id="{2177FA9B-1B68-4ECA-AED0-D10A1BB449D9}"/>
              </a:ext>
            </a:extLst>
          </p:cNvPr>
          <p:cNvPicPr>
            <a:picLocks noChangeAspect="1"/>
          </p:cNvPicPr>
          <p:nvPr/>
        </p:nvPicPr>
        <p:blipFill>
          <a:blip r:embed="rId3"/>
          <a:stretch>
            <a:fillRect/>
          </a:stretch>
        </p:blipFill>
        <p:spPr>
          <a:xfrm>
            <a:off x="8196408" y="3604937"/>
            <a:ext cx="3352128" cy="2514096"/>
          </a:xfrm>
          <a:prstGeom prst="rect">
            <a:avLst/>
          </a:prstGeom>
        </p:spPr>
      </p:pic>
    </p:spTree>
    <p:extLst>
      <p:ext uri="{BB962C8B-B14F-4D97-AF65-F5344CB8AC3E}">
        <p14:creationId xmlns:p14="http://schemas.microsoft.com/office/powerpoint/2010/main" val="37946274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2E43639-5847-076F-D40C-7D9D8887E1FF}"/>
              </a:ext>
            </a:extLst>
          </p:cNvPr>
          <p:cNvPicPr>
            <a:picLocks noChangeAspect="1"/>
          </p:cNvPicPr>
          <p:nvPr/>
        </p:nvPicPr>
        <p:blipFill rotWithShape="1">
          <a:blip r:embed="rId2"/>
          <a:srcRect b="3755"/>
          <a:stretch/>
        </p:blipFill>
        <p:spPr>
          <a:xfrm>
            <a:off x="1164969" y="84083"/>
            <a:ext cx="9693897" cy="6600496"/>
          </a:xfrm>
          <a:prstGeom prst="rect">
            <a:avLst/>
          </a:prstGeom>
        </p:spPr>
      </p:pic>
    </p:spTree>
    <p:extLst>
      <p:ext uri="{BB962C8B-B14F-4D97-AF65-F5344CB8AC3E}">
        <p14:creationId xmlns:p14="http://schemas.microsoft.com/office/powerpoint/2010/main" val="168268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9608B9-6266-9EDA-A00C-F165F945DE0E}"/>
              </a:ext>
            </a:extLst>
          </p:cNvPr>
          <p:cNvSpPr>
            <a:spLocks noGrp="1"/>
          </p:cNvSpPr>
          <p:nvPr>
            <p:ph type="title"/>
          </p:nvPr>
        </p:nvSpPr>
        <p:spPr/>
        <p:txBody>
          <a:bodyPr/>
          <a:lstStyle/>
          <a:p>
            <a:r>
              <a:rPr lang="nl-NL" dirty="0"/>
              <a:t>Inspiratie </a:t>
            </a:r>
          </a:p>
        </p:txBody>
      </p:sp>
      <p:sp>
        <p:nvSpPr>
          <p:cNvPr id="3" name="Tekstvak 2">
            <a:extLst>
              <a:ext uri="{FF2B5EF4-FFF2-40B4-BE49-F238E27FC236}">
                <a16:creationId xmlns:a16="http://schemas.microsoft.com/office/drawing/2014/main" id="{04028086-A022-67A2-6263-30806F59CEC2}"/>
              </a:ext>
            </a:extLst>
          </p:cNvPr>
          <p:cNvSpPr txBox="1"/>
          <p:nvPr/>
        </p:nvSpPr>
        <p:spPr>
          <a:xfrm>
            <a:off x="1008322" y="1690688"/>
            <a:ext cx="5662642" cy="1323439"/>
          </a:xfrm>
          <a:prstGeom prst="rect">
            <a:avLst/>
          </a:prstGeom>
          <a:solidFill>
            <a:schemeClr val="accent6">
              <a:lumMod val="20000"/>
              <a:lumOff val="80000"/>
            </a:schemeClr>
          </a:solidFill>
        </p:spPr>
        <p:txBody>
          <a:bodyPr wrap="square" rtlCol="0">
            <a:spAutoFit/>
          </a:bodyPr>
          <a:lstStyle/>
          <a:p>
            <a:pPr marL="342900" indent="-342900">
              <a:buAutoNum type="arabicPeriod"/>
            </a:pPr>
            <a:r>
              <a:rPr lang="nl-NL" sz="2000" b="1" dirty="0"/>
              <a:t>Fysieke kant: op LinkedIn  </a:t>
            </a:r>
          </a:p>
          <a:p>
            <a:r>
              <a:rPr lang="nl-NL" sz="2000" dirty="0"/>
              <a:t>Marco Te </a:t>
            </a:r>
            <a:r>
              <a:rPr lang="nl-NL" sz="2000" dirty="0" err="1"/>
              <a:t>Brömmelstroet</a:t>
            </a:r>
            <a:endParaRPr lang="nl-NL" sz="2000" dirty="0"/>
          </a:p>
          <a:p>
            <a:r>
              <a:rPr lang="nl-NL" sz="2000" dirty="0"/>
              <a:t>Remco </a:t>
            </a:r>
            <a:r>
              <a:rPr lang="nl-NL" sz="2000" dirty="0" err="1"/>
              <a:t>Deelstra</a:t>
            </a:r>
            <a:r>
              <a:rPr lang="nl-NL" sz="2000" dirty="0"/>
              <a:t> (ook link naar artikel op wiki) </a:t>
            </a:r>
          </a:p>
          <a:p>
            <a:r>
              <a:rPr lang="nl-NL" sz="2000" dirty="0"/>
              <a:t>Nanda Sluijsmans </a:t>
            </a:r>
          </a:p>
        </p:txBody>
      </p:sp>
      <p:sp>
        <p:nvSpPr>
          <p:cNvPr id="5" name="Tekstvak 4">
            <a:extLst>
              <a:ext uri="{FF2B5EF4-FFF2-40B4-BE49-F238E27FC236}">
                <a16:creationId xmlns:a16="http://schemas.microsoft.com/office/drawing/2014/main" id="{9AAD771D-ACA4-E312-841F-138B2500D1A4}"/>
              </a:ext>
            </a:extLst>
          </p:cNvPr>
          <p:cNvSpPr txBox="1"/>
          <p:nvPr/>
        </p:nvSpPr>
        <p:spPr>
          <a:xfrm>
            <a:off x="1093643" y="3644443"/>
            <a:ext cx="5577321" cy="1754326"/>
          </a:xfrm>
          <a:prstGeom prst="rect">
            <a:avLst/>
          </a:prstGeom>
          <a:solidFill>
            <a:schemeClr val="accent2">
              <a:lumMod val="40000"/>
              <a:lumOff val="60000"/>
            </a:schemeClr>
          </a:solidFill>
        </p:spPr>
        <p:txBody>
          <a:bodyPr wrap="square">
            <a:spAutoFit/>
          </a:bodyPr>
          <a:lstStyle/>
          <a:p>
            <a:r>
              <a:rPr lang="nl-NL" b="1" dirty="0"/>
              <a:t>2. Sociale kant: </a:t>
            </a:r>
          </a:p>
          <a:p>
            <a:r>
              <a:rPr lang="nl-NL" dirty="0">
                <a:hlinkClick r:id="rId2"/>
              </a:rPr>
              <a:t>https://www.movisie.nl/artikel/wat-sociale-basis-precies</a:t>
            </a:r>
            <a:endParaRPr lang="nl-NL" dirty="0"/>
          </a:p>
          <a:p>
            <a:r>
              <a:rPr lang="nl-NL" dirty="0"/>
              <a:t>Happy activist op YouTube </a:t>
            </a:r>
          </a:p>
          <a:p>
            <a:endParaRPr lang="nl-NL" dirty="0"/>
          </a:p>
          <a:p>
            <a:r>
              <a:rPr lang="nl-NL" dirty="0"/>
              <a:t>Volgende week meer! </a:t>
            </a:r>
          </a:p>
          <a:p>
            <a:r>
              <a:rPr lang="nl-NL" dirty="0"/>
              <a:t> </a:t>
            </a:r>
          </a:p>
        </p:txBody>
      </p:sp>
      <p:sp>
        <p:nvSpPr>
          <p:cNvPr id="11" name="Tekstvak 10">
            <a:extLst>
              <a:ext uri="{FF2B5EF4-FFF2-40B4-BE49-F238E27FC236}">
                <a16:creationId xmlns:a16="http://schemas.microsoft.com/office/drawing/2014/main" id="{6196C160-54D1-F179-2452-BAFD4D863F60}"/>
              </a:ext>
            </a:extLst>
          </p:cNvPr>
          <p:cNvSpPr txBox="1"/>
          <p:nvPr/>
        </p:nvSpPr>
        <p:spPr>
          <a:xfrm>
            <a:off x="7265843" y="1690688"/>
            <a:ext cx="2553566" cy="369332"/>
          </a:xfrm>
          <a:prstGeom prst="rect">
            <a:avLst/>
          </a:prstGeom>
          <a:noFill/>
        </p:spPr>
        <p:txBody>
          <a:bodyPr wrap="square">
            <a:spAutoFit/>
          </a:bodyPr>
          <a:lstStyle/>
          <a:p>
            <a:r>
              <a:rPr lang="nl-NL" dirty="0">
                <a:hlinkClick r:id="rId3"/>
              </a:rPr>
              <a:t>(1) Post | LinkedIn</a:t>
            </a:r>
            <a:endParaRPr lang="nl-NL" dirty="0"/>
          </a:p>
        </p:txBody>
      </p:sp>
    </p:spTree>
    <p:extLst>
      <p:ext uri="{BB962C8B-B14F-4D97-AF65-F5344CB8AC3E}">
        <p14:creationId xmlns:p14="http://schemas.microsoft.com/office/powerpoint/2010/main" val="3467231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fbeelding met Elektrisch blauw, blauw, patroon, Majorelleblauw&#10;&#10;Automatisch gegenereerde beschrijving">
            <a:extLst>
              <a:ext uri="{FF2B5EF4-FFF2-40B4-BE49-F238E27FC236}">
                <a16:creationId xmlns:a16="http://schemas.microsoft.com/office/drawing/2014/main" id="{4D5CE945-22B4-26A0-776E-4447D57E3E0F}"/>
              </a:ext>
            </a:extLst>
          </p:cNvPr>
          <p:cNvPicPr>
            <a:picLocks noChangeAspect="1"/>
          </p:cNvPicPr>
          <p:nvPr/>
        </p:nvPicPr>
        <p:blipFill rotWithShape="1">
          <a:blip r:embed="rId2">
            <a:alphaModFix amt="50000"/>
          </a:blip>
          <a:srcRect t="5432" b="10299"/>
          <a:stretch/>
        </p:blipFill>
        <p:spPr>
          <a:xfrm>
            <a:off x="20" y="1"/>
            <a:ext cx="12191980" cy="6857999"/>
          </a:xfrm>
          <a:prstGeom prst="rect">
            <a:avLst/>
          </a:prstGeom>
        </p:spPr>
      </p:pic>
      <p:sp>
        <p:nvSpPr>
          <p:cNvPr id="2" name="Titel 1">
            <a:extLst>
              <a:ext uri="{FF2B5EF4-FFF2-40B4-BE49-F238E27FC236}">
                <a16:creationId xmlns:a16="http://schemas.microsoft.com/office/drawing/2014/main" id="{CFEC9879-D290-FC58-730A-CFECA93762B3}"/>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br>
              <a:rPr lang="en-US" sz="6000" dirty="0">
                <a:solidFill>
                  <a:srgbClr val="FFFFFF"/>
                </a:solidFill>
              </a:rPr>
            </a:br>
            <a:r>
              <a:rPr lang="en-US" sz="6000" dirty="0">
                <a:solidFill>
                  <a:srgbClr val="FFFFFF"/>
                </a:solidFill>
              </a:rPr>
              <a:t>5. </a:t>
            </a:r>
            <a:r>
              <a:rPr lang="en-US" sz="6000" dirty="0" err="1">
                <a:solidFill>
                  <a:srgbClr val="FFFFFF"/>
                </a:solidFill>
              </a:rPr>
              <a:t>Laatste</a:t>
            </a:r>
            <a:r>
              <a:rPr lang="en-US" sz="6000" dirty="0">
                <a:solidFill>
                  <a:srgbClr val="FFFFFF"/>
                </a:solidFill>
              </a:rPr>
              <a:t> </a:t>
            </a:r>
            <a:r>
              <a:rPr lang="en-US" sz="6000" dirty="0" err="1">
                <a:solidFill>
                  <a:srgbClr val="FFFFFF"/>
                </a:solidFill>
              </a:rPr>
              <a:t>uur</a:t>
            </a:r>
            <a:r>
              <a:rPr lang="en-US" sz="6000" dirty="0">
                <a:solidFill>
                  <a:srgbClr val="FFFFFF"/>
                </a:solidFill>
              </a:rPr>
              <a:t> = workshop </a:t>
            </a:r>
            <a:br>
              <a:rPr lang="en-US" sz="6000" dirty="0">
                <a:solidFill>
                  <a:srgbClr val="FFFFFF"/>
                </a:solidFill>
              </a:rPr>
            </a:br>
            <a:endParaRPr lang="en-US" sz="6000" dirty="0">
              <a:solidFill>
                <a:srgbClr val="FFFFFF"/>
              </a:solidFill>
            </a:endParaRPr>
          </a:p>
        </p:txBody>
      </p:sp>
    </p:spTree>
    <p:extLst>
      <p:ext uri="{BB962C8B-B14F-4D97-AF65-F5344CB8AC3E}">
        <p14:creationId xmlns:p14="http://schemas.microsoft.com/office/powerpoint/2010/main" val="4240340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Afbeelding 3">
            <a:extLst>
              <a:ext uri="{FF2B5EF4-FFF2-40B4-BE49-F238E27FC236}">
                <a16:creationId xmlns:a16="http://schemas.microsoft.com/office/drawing/2014/main" id="{05A71CD3-0EFB-65AA-BE15-6F3233A914F3}"/>
              </a:ext>
            </a:extLst>
          </p:cNvPr>
          <p:cNvPicPr>
            <a:picLocks noChangeAspect="1"/>
          </p:cNvPicPr>
          <p:nvPr/>
        </p:nvPicPr>
        <p:blipFill rotWithShape="1">
          <a:blip r:embed="rId2"/>
          <a:srcRect t="25105" r="-2" b="5161"/>
          <a:stretch/>
        </p:blipFill>
        <p:spPr>
          <a:xfrm>
            <a:off x="321730" y="321732"/>
            <a:ext cx="5674897" cy="3017405"/>
          </a:xfrm>
          <a:prstGeom prst="rect">
            <a:avLst/>
          </a:prstGeom>
        </p:spPr>
      </p:pic>
      <p:pic>
        <p:nvPicPr>
          <p:cNvPr id="3" name="Afbeelding 2">
            <a:extLst>
              <a:ext uri="{FF2B5EF4-FFF2-40B4-BE49-F238E27FC236}">
                <a16:creationId xmlns:a16="http://schemas.microsoft.com/office/drawing/2014/main" id="{FEFF5ADE-1910-1532-6BEC-36F2AB66753B}"/>
              </a:ext>
            </a:extLst>
          </p:cNvPr>
          <p:cNvPicPr>
            <a:picLocks noChangeAspect="1"/>
          </p:cNvPicPr>
          <p:nvPr/>
        </p:nvPicPr>
        <p:blipFill rotWithShape="1">
          <a:blip r:embed="rId3"/>
          <a:srcRect t="34364" r="1" b="1"/>
          <a:stretch/>
        </p:blipFill>
        <p:spPr>
          <a:xfrm>
            <a:off x="321730" y="3510853"/>
            <a:ext cx="5674897" cy="2789954"/>
          </a:xfrm>
          <a:prstGeom prst="rect">
            <a:avLst/>
          </a:prstGeom>
        </p:spPr>
      </p:pic>
      <p:pic>
        <p:nvPicPr>
          <p:cNvPr id="2" name="Afbeelding 1">
            <a:extLst>
              <a:ext uri="{FF2B5EF4-FFF2-40B4-BE49-F238E27FC236}">
                <a16:creationId xmlns:a16="http://schemas.microsoft.com/office/drawing/2014/main" id="{465B3519-14B1-2DC7-D49C-D7003EFF239E}"/>
              </a:ext>
            </a:extLst>
          </p:cNvPr>
          <p:cNvPicPr>
            <a:picLocks noChangeAspect="1"/>
          </p:cNvPicPr>
          <p:nvPr/>
        </p:nvPicPr>
        <p:blipFill rotWithShape="1">
          <a:blip r:embed="rId4"/>
          <a:srcRect l="20584" r="12264" b="-2"/>
          <a:stretch/>
        </p:blipFill>
        <p:spPr>
          <a:xfrm>
            <a:off x="6195373" y="321733"/>
            <a:ext cx="5674897" cy="5979074"/>
          </a:xfrm>
          <a:prstGeom prst="rect">
            <a:avLst/>
          </a:prstGeom>
        </p:spPr>
      </p:pic>
    </p:spTree>
    <p:extLst>
      <p:ext uri="{BB962C8B-B14F-4D97-AF65-F5344CB8AC3E}">
        <p14:creationId xmlns:p14="http://schemas.microsoft.com/office/powerpoint/2010/main" val="923208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persoon, man, rijden&#10;&#10;Automatisch gegenereerde beschrijving">
            <a:extLst>
              <a:ext uri="{FF2B5EF4-FFF2-40B4-BE49-F238E27FC236}">
                <a16:creationId xmlns:a16="http://schemas.microsoft.com/office/drawing/2014/main" id="{A89ACE73-F1D5-4F56-B2A7-AD1E99B4EE2E}"/>
              </a:ext>
            </a:extLst>
          </p:cNvPr>
          <p:cNvPicPr>
            <a:picLocks noChangeAspect="1"/>
          </p:cNvPicPr>
          <p:nvPr/>
        </p:nvPicPr>
        <p:blipFill rotWithShape="1">
          <a:blip r:embed="rId2"/>
          <a:srcRect l="10400" r="11823"/>
          <a:stretch/>
        </p:blipFill>
        <p:spPr>
          <a:xfrm rot="5400000">
            <a:off x="543983" y="742950"/>
            <a:ext cx="5571066" cy="5372099"/>
          </a:xfrm>
          <a:prstGeom prst="rect">
            <a:avLst/>
          </a:prstGeom>
        </p:spPr>
      </p:pic>
      <p:pic>
        <p:nvPicPr>
          <p:cNvPr id="2" name="Afbeelding 1" descr="Afbeelding met buiten, gebouw, bank, man&#10;&#10;Automatisch gegenereerde beschrijving">
            <a:extLst>
              <a:ext uri="{FF2B5EF4-FFF2-40B4-BE49-F238E27FC236}">
                <a16:creationId xmlns:a16="http://schemas.microsoft.com/office/drawing/2014/main" id="{FA7EC1F4-2162-4F3D-84B4-EEBC77A06DE2}"/>
              </a:ext>
            </a:extLst>
          </p:cNvPr>
          <p:cNvPicPr>
            <a:picLocks noChangeAspect="1"/>
          </p:cNvPicPr>
          <p:nvPr/>
        </p:nvPicPr>
        <p:blipFill rotWithShape="1">
          <a:blip r:embed="rId3"/>
          <a:srcRect l="12047" r="10954" b="1"/>
          <a:stretch/>
        </p:blipFill>
        <p:spPr>
          <a:xfrm rot="5400000">
            <a:off x="6076949" y="740410"/>
            <a:ext cx="5571066" cy="5372099"/>
          </a:xfrm>
          <a:prstGeom prst="rect">
            <a:avLst/>
          </a:prstGeom>
        </p:spPr>
      </p:pic>
    </p:spTree>
    <p:extLst>
      <p:ext uri="{BB962C8B-B14F-4D97-AF65-F5344CB8AC3E}">
        <p14:creationId xmlns:p14="http://schemas.microsoft.com/office/powerpoint/2010/main" val="2971629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descr="Afbeelding met binnen, computer, zitten, bureau&#10;&#10;Automatisch gegenereerde beschrijving">
            <a:extLst>
              <a:ext uri="{FF2B5EF4-FFF2-40B4-BE49-F238E27FC236}">
                <a16:creationId xmlns:a16="http://schemas.microsoft.com/office/drawing/2014/main" id="{948D897C-760A-465C-8BD4-4DE35D261F11}"/>
              </a:ext>
            </a:extLst>
          </p:cNvPr>
          <p:cNvPicPr>
            <a:picLocks noChangeAspect="1"/>
          </p:cNvPicPr>
          <p:nvPr/>
        </p:nvPicPr>
        <p:blipFill>
          <a:blip r:embed="rId2"/>
          <a:stretch>
            <a:fillRect/>
          </a:stretch>
        </p:blipFill>
        <p:spPr>
          <a:xfrm rot="5400000">
            <a:off x="565987" y="1474724"/>
            <a:ext cx="5264044" cy="3908552"/>
          </a:xfrm>
          <a:prstGeom prst="rect">
            <a:avLst/>
          </a:prstGeom>
        </p:spPr>
      </p:pic>
      <p:pic>
        <p:nvPicPr>
          <p:cNvPr id="3" name="Afbeelding 2" descr="Afbeelding met venster, zitten, klein, computer&#10;&#10;Automatisch gegenereerde beschrijving">
            <a:extLst>
              <a:ext uri="{FF2B5EF4-FFF2-40B4-BE49-F238E27FC236}">
                <a16:creationId xmlns:a16="http://schemas.microsoft.com/office/drawing/2014/main" id="{FECA2797-E23A-4C17-8332-D06E7A100BF0}"/>
              </a:ext>
            </a:extLst>
          </p:cNvPr>
          <p:cNvPicPr>
            <a:picLocks noChangeAspect="1"/>
          </p:cNvPicPr>
          <p:nvPr/>
        </p:nvPicPr>
        <p:blipFill>
          <a:blip r:embed="rId3"/>
          <a:stretch>
            <a:fillRect/>
          </a:stretch>
        </p:blipFill>
        <p:spPr>
          <a:xfrm rot="5400000">
            <a:off x="6360083" y="1454983"/>
            <a:ext cx="5264044" cy="3948033"/>
          </a:xfrm>
          <a:prstGeom prst="rect">
            <a:avLst/>
          </a:prstGeom>
        </p:spPr>
      </p:pic>
    </p:spTree>
    <p:extLst>
      <p:ext uri="{BB962C8B-B14F-4D97-AF65-F5344CB8AC3E}">
        <p14:creationId xmlns:p14="http://schemas.microsoft.com/office/powerpoint/2010/main" val="1212355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descr="Afbeelding met buiten, fiets, gebouw, weg&#10;&#10;Automatisch gegenereerde beschrijving">
            <a:extLst>
              <a:ext uri="{FF2B5EF4-FFF2-40B4-BE49-F238E27FC236}">
                <a16:creationId xmlns:a16="http://schemas.microsoft.com/office/drawing/2014/main" id="{FD670DAA-A18F-4E7F-8C05-AD2E9E84D050}"/>
              </a:ext>
            </a:extLst>
          </p:cNvPr>
          <p:cNvPicPr>
            <a:picLocks noChangeAspect="1"/>
          </p:cNvPicPr>
          <p:nvPr/>
        </p:nvPicPr>
        <p:blipFill>
          <a:blip r:embed="rId2"/>
          <a:stretch>
            <a:fillRect/>
          </a:stretch>
        </p:blipFill>
        <p:spPr>
          <a:xfrm>
            <a:off x="643467" y="880724"/>
            <a:ext cx="5130799" cy="3809618"/>
          </a:xfrm>
          <a:prstGeom prst="rect">
            <a:avLst/>
          </a:prstGeom>
        </p:spPr>
      </p:pic>
      <p:pic>
        <p:nvPicPr>
          <p:cNvPr id="3" name="Afbeelding 2" descr="Afbeelding met buiten, fiets, gras, gebouw&#10;&#10;Automatisch gegenereerde beschrijving">
            <a:extLst>
              <a:ext uri="{FF2B5EF4-FFF2-40B4-BE49-F238E27FC236}">
                <a16:creationId xmlns:a16="http://schemas.microsoft.com/office/drawing/2014/main" id="{0ED76941-FB75-4030-B8C4-1B8B5F966A39}"/>
              </a:ext>
            </a:extLst>
          </p:cNvPr>
          <p:cNvPicPr>
            <a:picLocks noChangeAspect="1"/>
          </p:cNvPicPr>
          <p:nvPr/>
        </p:nvPicPr>
        <p:blipFill>
          <a:blip r:embed="rId3"/>
          <a:stretch>
            <a:fillRect/>
          </a:stretch>
        </p:blipFill>
        <p:spPr>
          <a:xfrm>
            <a:off x="6417733" y="880724"/>
            <a:ext cx="5130799" cy="3809618"/>
          </a:xfrm>
          <a:prstGeom prst="rect">
            <a:avLst/>
          </a:prstGeom>
        </p:spPr>
      </p:pic>
    </p:spTree>
    <p:extLst>
      <p:ext uri="{BB962C8B-B14F-4D97-AF65-F5344CB8AC3E}">
        <p14:creationId xmlns:p14="http://schemas.microsoft.com/office/powerpoint/2010/main" val="4262937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D1D45308-B71B-4029-A1A1-9D1DEFC5AF1E}"/>
              </a:ext>
            </a:extLst>
          </p:cNvPr>
          <p:cNvSpPr txBox="1"/>
          <p:nvPr/>
        </p:nvSpPr>
        <p:spPr>
          <a:xfrm>
            <a:off x="2639616" y="1187461"/>
            <a:ext cx="5760640" cy="584775"/>
          </a:xfrm>
          <a:prstGeom prst="rect">
            <a:avLst/>
          </a:prstGeom>
          <a:noFill/>
        </p:spPr>
        <p:txBody>
          <a:bodyPr wrap="square" rtlCol="0">
            <a:spAutoFit/>
          </a:bodyPr>
          <a:lstStyle/>
          <a:p>
            <a:r>
              <a:rPr lang="nl-NL" sz="3200" b="1" dirty="0">
                <a:solidFill>
                  <a:schemeClr val="accent3"/>
                </a:solidFill>
              </a:rPr>
              <a:t>Excursie Utrecht &amp; Almere 2021 </a:t>
            </a:r>
          </a:p>
        </p:txBody>
      </p:sp>
      <p:pic>
        <p:nvPicPr>
          <p:cNvPr id="3" name="Afbeelding 2">
            <a:extLst>
              <a:ext uri="{FF2B5EF4-FFF2-40B4-BE49-F238E27FC236}">
                <a16:creationId xmlns:a16="http://schemas.microsoft.com/office/drawing/2014/main" id="{E6E0D375-6520-4812-8F18-3DBCDEA03512}"/>
              </a:ext>
            </a:extLst>
          </p:cNvPr>
          <p:cNvPicPr>
            <a:picLocks noChangeAspect="1"/>
          </p:cNvPicPr>
          <p:nvPr/>
        </p:nvPicPr>
        <p:blipFill>
          <a:blip r:embed="rId2"/>
          <a:stretch>
            <a:fillRect/>
          </a:stretch>
        </p:blipFill>
        <p:spPr>
          <a:xfrm rot="5400000">
            <a:off x="2434724" y="2175182"/>
            <a:ext cx="3057143" cy="2295238"/>
          </a:xfrm>
          <a:prstGeom prst="rect">
            <a:avLst/>
          </a:prstGeom>
        </p:spPr>
      </p:pic>
      <p:pic>
        <p:nvPicPr>
          <p:cNvPr id="4" name="Afbeelding 3">
            <a:extLst>
              <a:ext uri="{FF2B5EF4-FFF2-40B4-BE49-F238E27FC236}">
                <a16:creationId xmlns:a16="http://schemas.microsoft.com/office/drawing/2014/main" id="{6B961C0C-F823-4875-BC22-DB7ED0AB58B6}"/>
              </a:ext>
            </a:extLst>
          </p:cNvPr>
          <p:cNvPicPr>
            <a:picLocks noChangeAspect="1"/>
          </p:cNvPicPr>
          <p:nvPr/>
        </p:nvPicPr>
        <p:blipFill>
          <a:blip r:embed="rId3"/>
          <a:stretch>
            <a:fillRect/>
          </a:stretch>
        </p:blipFill>
        <p:spPr>
          <a:xfrm rot="5400000">
            <a:off x="4966475" y="2151029"/>
            <a:ext cx="3057143" cy="2295238"/>
          </a:xfrm>
          <a:prstGeom prst="rect">
            <a:avLst/>
          </a:prstGeom>
        </p:spPr>
      </p:pic>
      <p:pic>
        <p:nvPicPr>
          <p:cNvPr id="5" name="Afbeelding 4">
            <a:extLst>
              <a:ext uri="{FF2B5EF4-FFF2-40B4-BE49-F238E27FC236}">
                <a16:creationId xmlns:a16="http://schemas.microsoft.com/office/drawing/2014/main" id="{0C148196-D359-4220-8688-EF37726BE7CB}"/>
              </a:ext>
            </a:extLst>
          </p:cNvPr>
          <p:cNvPicPr>
            <a:picLocks noChangeAspect="1"/>
          </p:cNvPicPr>
          <p:nvPr/>
        </p:nvPicPr>
        <p:blipFill>
          <a:blip r:embed="rId4"/>
          <a:stretch>
            <a:fillRect/>
          </a:stretch>
        </p:blipFill>
        <p:spPr>
          <a:xfrm rot="5400000">
            <a:off x="7587256" y="2151028"/>
            <a:ext cx="3057143" cy="2295238"/>
          </a:xfrm>
          <a:prstGeom prst="rect">
            <a:avLst/>
          </a:prstGeom>
        </p:spPr>
      </p:pic>
    </p:spTree>
    <p:extLst>
      <p:ext uri="{BB962C8B-B14F-4D97-AF65-F5344CB8AC3E}">
        <p14:creationId xmlns:p14="http://schemas.microsoft.com/office/powerpoint/2010/main" val="394574506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uttype">
  <a:themeElements>
    <a:clrScheme name="Hout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Hout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Hout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2181</Words>
  <Application>Microsoft Office PowerPoint</Application>
  <PresentationFormat>Breedbeeld</PresentationFormat>
  <Paragraphs>182</Paragraphs>
  <Slides>42</Slides>
  <Notes>2</Notes>
  <HiddenSlides>0</HiddenSlides>
  <MMClips>3</MMClips>
  <ScaleCrop>false</ScaleCrop>
  <HeadingPairs>
    <vt:vector size="6" baseType="variant">
      <vt:variant>
        <vt:lpstr>Gebruikte lettertypen</vt:lpstr>
      </vt:variant>
      <vt:variant>
        <vt:i4>10</vt:i4>
      </vt:variant>
      <vt:variant>
        <vt:lpstr>Thema</vt:lpstr>
      </vt:variant>
      <vt:variant>
        <vt:i4>3</vt:i4>
      </vt:variant>
      <vt:variant>
        <vt:lpstr>Diatitels</vt:lpstr>
      </vt:variant>
      <vt:variant>
        <vt:i4>42</vt:i4>
      </vt:variant>
    </vt:vector>
  </HeadingPairs>
  <TitlesOfParts>
    <vt:vector size="55" baseType="lpstr">
      <vt:lpstr>ADLaM Display</vt:lpstr>
      <vt:lpstr>Arial</vt:lpstr>
      <vt:lpstr>Calibri</vt:lpstr>
      <vt:lpstr>Calibri Light</vt:lpstr>
      <vt:lpstr>Google Sans</vt:lpstr>
      <vt:lpstr>Poppins</vt:lpstr>
      <vt:lpstr>Rockwell</vt:lpstr>
      <vt:lpstr>Rockwell Condensed</vt:lpstr>
      <vt:lpstr>Segoe UI</vt:lpstr>
      <vt:lpstr>Wingdings</vt:lpstr>
      <vt:lpstr>Kantoorthema</vt:lpstr>
      <vt:lpstr>Houttype</vt:lpstr>
      <vt:lpstr>Kantoorthema</vt:lpstr>
      <vt:lpstr>Stad en wijk</vt:lpstr>
      <vt:lpstr>PowerPoint-presentatie</vt:lpstr>
      <vt:lpstr>1. Steden van de toekomst</vt:lpstr>
      <vt:lpstr>Rotterdam, stad van de toekomst!</vt:lpstr>
      <vt:lpstr>PowerPoint-presentatie</vt:lpstr>
      <vt:lpstr>PowerPoint-presentatie</vt:lpstr>
      <vt:lpstr>PowerPoint-presentatie</vt:lpstr>
      <vt:lpstr>PowerPoint-presentatie</vt:lpstr>
      <vt:lpstr>PowerPoint-presentatie</vt:lpstr>
      <vt:lpstr>PowerPoint-presentatie</vt:lpstr>
      <vt:lpstr>PowerPoint-presentatie</vt:lpstr>
      <vt:lpstr>Gentrificatie</vt:lpstr>
      <vt:lpstr>PowerPoint-presentatie</vt:lpstr>
      <vt:lpstr>PowerPoint-presentatie</vt:lpstr>
      <vt:lpstr>De praktijk van ruimtelijke ordening </vt:lpstr>
      <vt:lpstr>Reader </vt:lpstr>
      <vt:lpstr>Reader in Wiki </vt:lpstr>
      <vt:lpstr>PowerPoint-presentatie</vt:lpstr>
      <vt:lpstr>Wet- en regelgeving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3. De excursie </vt:lpstr>
      <vt:lpstr>Waar naar toe?</vt:lpstr>
      <vt:lpstr>4. LA 2 trends en ontwikkelingen </vt:lpstr>
      <vt:lpstr>PowerPoint-presentatie</vt:lpstr>
      <vt:lpstr>PowerPoint-presentatie</vt:lpstr>
      <vt:lpstr>PowerPoint-presentatie</vt:lpstr>
      <vt:lpstr>PowerPoint-presentatie</vt:lpstr>
      <vt:lpstr>PowerPoint-presentatie</vt:lpstr>
      <vt:lpstr>PowerPoint-presentatie</vt:lpstr>
      <vt:lpstr>PowerPoint-presentatie</vt:lpstr>
      <vt:lpstr>Sociale basis </vt:lpstr>
      <vt:lpstr>PowerPoint-presentatie</vt:lpstr>
      <vt:lpstr>Inspiratie </vt:lpstr>
      <vt:lpstr> 5. Laatste uur = workshop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Stad en wijk</dc:title>
  <dc:creator>Pascalle Cup</dc:creator>
  <cp:lastModifiedBy>Pascalle Cup</cp:lastModifiedBy>
  <cp:revision>1</cp:revision>
  <dcterms:created xsi:type="dcterms:W3CDTF">2024-02-18T19:06:25Z</dcterms:created>
  <dcterms:modified xsi:type="dcterms:W3CDTF">2024-02-18T20:52:50Z</dcterms:modified>
</cp:coreProperties>
</file>